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953" r:id="rId4"/>
  </p:sldMasterIdLst>
  <p:notesMasterIdLst>
    <p:notesMasterId r:id="rId25"/>
  </p:notesMasterIdLst>
  <p:sldIdLst>
    <p:sldId id="351" r:id="rId5"/>
    <p:sldId id="313" r:id="rId6"/>
    <p:sldId id="394" r:id="rId7"/>
    <p:sldId id="378" r:id="rId8"/>
    <p:sldId id="327" r:id="rId9"/>
    <p:sldId id="381" r:id="rId10"/>
    <p:sldId id="382" r:id="rId11"/>
    <p:sldId id="309" r:id="rId12"/>
    <p:sldId id="383" r:id="rId13"/>
    <p:sldId id="384" r:id="rId14"/>
    <p:sldId id="385" r:id="rId15"/>
    <p:sldId id="386" r:id="rId16"/>
    <p:sldId id="387" r:id="rId17"/>
    <p:sldId id="388" r:id="rId18"/>
    <p:sldId id="389" r:id="rId19"/>
    <p:sldId id="390" r:id="rId20"/>
    <p:sldId id="391" r:id="rId21"/>
    <p:sldId id="392" r:id="rId22"/>
    <p:sldId id="393" r:id="rId23"/>
    <p:sldId id="3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F2E"/>
    <a:srgbClr val="30EE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9" autoAdjust="0"/>
    <p:restoredTop sz="94660"/>
  </p:normalViewPr>
  <p:slideViewPr>
    <p:cSldViewPr snapToGrid="0" showGuides="1">
      <p:cViewPr varScale="1">
        <p:scale>
          <a:sx n="115" d="100"/>
          <a:sy n="115" d="100"/>
        </p:scale>
        <p:origin x="438" y="114"/>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3285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97806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54972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4913983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30486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533086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711727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16029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191911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879393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24739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96744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81245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21388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6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87B19B0-3649-419E-B83B-69001425C8F0}"/>
              </a:ext>
            </a:extLst>
          </p:cNvPr>
          <p:cNvSpPr>
            <a:spLocks noGrp="1"/>
          </p:cNvSpPr>
          <p:nvPr>
            <p:ph type="pic" idx="14" hasCustomPrompt="1"/>
          </p:nvPr>
        </p:nvSpPr>
        <p:spPr>
          <a:xfrm>
            <a:off x="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105DD0BA-4EFB-4795-8969-0FFB84E5BAE7}"/>
              </a:ext>
            </a:extLst>
          </p:cNvPr>
          <p:cNvSpPr>
            <a:spLocks noGrp="1"/>
          </p:cNvSpPr>
          <p:nvPr>
            <p:ph type="pic" idx="15" hasCustomPrompt="1"/>
          </p:nvPr>
        </p:nvSpPr>
        <p:spPr>
          <a:xfrm>
            <a:off x="615696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4" name="Text Placeholder 9">
            <a:extLst>
              <a:ext uri="{FF2B5EF4-FFF2-40B4-BE49-F238E27FC236}">
                <a16:creationId xmlns:a16="http://schemas.microsoft.com/office/drawing/2014/main" id="{C1CF2F88-87EB-4812-8080-E038E2F9580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6393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91" r:id="rId7"/>
    <p:sldLayoutId id="2147483680" r:id="rId8"/>
    <p:sldLayoutId id="2147483681" r:id="rId9"/>
    <p:sldLayoutId id="2147483682" r:id="rId10"/>
    <p:sldLayoutId id="2147483692" r:id="rId11"/>
    <p:sldLayoutId id="2147483684" r:id="rId12"/>
    <p:sldLayoutId id="2147483685" r:id="rId13"/>
    <p:sldLayoutId id="2147483686" r:id="rId14"/>
    <p:sldLayoutId id="2147483693"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7/15/2021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12153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5.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hyperlink" Target="https://keras.io/layers/co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jpeg"/><Relationship Id="rId1" Type="http://schemas.openxmlformats.org/officeDocument/2006/relationships/slideLayout" Target="../slideLayouts/slideLayout35.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35.xml"/><Relationship Id="rId6" Type="http://schemas.openxmlformats.org/officeDocument/2006/relationships/image" Target="../media/image14.svg"/><Relationship Id="rId5" Type="http://schemas.openxmlformats.org/officeDocument/2006/relationships/image" Target="../media/image1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5.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ience Template Dna Molecules Background Stock Illustration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37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B4C724-0776-4328-8F0A-B72DA1579537}"/>
              </a:ext>
            </a:extLst>
          </p:cNvPr>
          <p:cNvSpPr txBox="1"/>
          <p:nvPr/>
        </p:nvSpPr>
        <p:spPr>
          <a:xfrm>
            <a:off x="6813641" y="1310888"/>
            <a:ext cx="5310249" cy="2585323"/>
          </a:xfrm>
          <a:prstGeom prst="rect">
            <a:avLst/>
          </a:prstGeom>
          <a:noFill/>
        </p:spPr>
        <p:txBody>
          <a:bodyPr wrap="square" rtlCol="0" anchor="ctr">
            <a:spAutoFit/>
          </a:bodyPr>
          <a:lstStyle/>
          <a:p>
            <a:r>
              <a:rPr lang="vi-VN" sz="5400" b="1" dirty="0">
                <a:solidFill>
                  <a:schemeClr val="accent2">
                    <a:lumMod val="60000"/>
                    <a:lumOff val="40000"/>
                  </a:schemeClr>
                </a:solidFill>
                <a:latin typeface="+mj-lt"/>
              </a:rPr>
              <a:t>FACE </a:t>
            </a:r>
            <a:r>
              <a:rPr lang="en-US" sz="5400" b="1" dirty="0">
                <a:solidFill>
                  <a:schemeClr val="accent2">
                    <a:lumMod val="60000"/>
                    <a:lumOff val="40000"/>
                  </a:schemeClr>
                </a:solidFill>
                <a:latin typeface="Times New Roman" panose="02020603050405020304" pitchFamily="18" charset="0"/>
                <a:cs typeface="Times New Roman" panose="02020603050405020304" pitchFamily="18" charset="0"/>
              </a:rPr>
              <a:t>EMOTION DETECTION</a:t>
            </a:r>
            <a:endParaRPr lang="ko-KR" altLang="en-US" sz="54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5205351" y="164982"/>
            <a:ext cx="7355180" cy="769441"/>
          </a:xfrm>
          <a:prstGeom prst="rect">
            <a:avLst/>
          </a:prstGeom>
          <a:noFill/>
        </p:spPr>
        <p:txBody>
          <a:bodyPr wrap="square" rtlCol="0" anchor="ctr">
            <a:spAutoFit/>
          </a:bodyPr>
          <a:lstStyle/>
          <a:p>
            <a:r>
              <a:rPr lang="vi-VN" sz="4400" b="1" i="1" dirty="0">
                <a:solidFill>
                  <a:schemeClr val="accent2">
                    <a:lumMod val="75000"/>
                  </a:schemeClr>
                </a:solidFill>
              </a:rPr>
              <a:t>Mạng Noron và học sâu</a:t>
            </a:r>
            <a:endParaRPr lang="ko-KR" altLang="en-US" sz="4400" dirty="0">
              <a:solidFill>
                <a:schemeClr val="accent2">
                  <a:lumMod val="75000"/>
                </a:schemeClr>
              </a:solidFill>
              <a:cs typeface="Arial" pitchFamily="34" charset="0"/>
            </a:endParaRPr>
          </a:p>
        </p:txBody>
      </p:sp>
      <p:sp>
        <p:nvSpPr>
          <p:cNvPr id="7" name="TextBox 6"/>
          <p:cNvSpPr txBox="1"/>
          <p:nvPr/>
        </p:nvSpPr>
        <p:spPr>
          <a:xfrm>
            <a:off x="7282741" y="4536259"/>
            <a:ext cx="5361710" cy="1754326"/>
          </a:xfrm>
          <a:prstGeom prst="rect">
            <a:avLst/>
          </a:prstGeom>
          <a:noFill/>
        </p:spPr>
        <p:txBody>
          <a:bodyPr wrap="square" rtlCol="0">
            <a:spAutoFit/>
          </a:bodyPr>
          <a:lstStyle/>
          <a:p>
            <a:r>
              <a:rPr lang="vi-VN" b="1" dirty="0" smtClean="0"/>
              <a:t>Giảng viên hướng dẫn: Phạm Tiến Lâm</a:t>
            </a:r>
          </a:p>
          <a:p>
            <a:endParaRPr lang="vi-VN" b="1" dirty="0" smtClean="0"/>
          </a:p>
          <a:p>
            <a:r>
              <a:rPr lang="vi-VN" b="1" dirty="0" smtClean="0"/>
              <a:t>Sinh viên thực hiện:</a:t>
            </a:r>
          </a:p>
          <a:p>
            <a:pPr lvl="5"/>
            <a:r>
              <a:rPr lang="vi-VN" b="1" dirty="0" smtClean="0"/>
              <a:t>Phạm Ngọc Việt</a:t>
            </a:r>
          </a:p>
          <a:p>
            <a:pPr lvl="5"/>
            <a:r>
              <a:rPr lang="vi-VN" b="1" dirty="0" smtClean="0"/>
              <a:t>Trịnh Tuấn Anh</a:t>
            </a:r>
          </a:p>
          <a:p>
            <a:pPr lvl="5"/>
            <a:r>
              <a:rPr lang="vi-VN" b="1" dirty="0" smtClean="0"/>
              <a:t>Lê Hữu Trung</a:t>
            </a:r>
          </a:p>
        </p:txBody>
      </p:sp>
      <p:pic>
        <p:nvPicPr>
          <p:cNvPr id="21" name="Graphic 14">
            <a:extLst>
              <a:ext uri="{FF2B5EF4-FFF2-40B4-BE49-F238E27FC236}">
                <a16:creationId xmlns:a16="http://schemas.microsoft.com/office/drawing/2014/main" id="{CEB142AB-5576-497C-A027-9ABBDDE351C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724045" y="1519266"/>
            <a:ext cx="3265799" cy="2851658"/>
          </a:xfrm>
          <a:prstGeom prst="rect">
            <a:avLst/>
          </a:prstGeom>
        </p:spPr>
      </p:pic>
    </p:spTree>
    <p:extLst>
      <p:ext uri="{BB962C8B-B14F-4D97-AF65-F5344CB8AC3E}">
        <p14:creationId xmlns:p14="http://schemas.microsoft.com/office/powerpoint/2010/main" val="187244061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ình nền slide đẹp cho Powepoint với nhiều phong cách khác nh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8"/>
            <a:ext cx="12192000" cy="68546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78369" y="1220555"/>
            <a:ext cx="5942330" cy="2794635"/>
          </a:xfrm>
          <a:prstGeom prst="rect">
            <a:avLst/>
          </a:prstGeom>
        </p:spPr>
      </p:pic>
      <p:pic>
        <p:nvPicPr>
          <p:cNvPr id="4" name="Picture 3"/>
          <p:cNvPicPr/>
          <p:nvPr/>
        </p:nvPicPr>
        <p:blipFill>
          <a:blip r:embed="rId4"/>
          <a:stretch>
            <a:fillRect/>
          </a:stretch>
        </p:blipFill>
        <p:spPr>
          <a:xfrm>
            <a:off x="577099" y="4229215"/>
            <a:ext cx="5943600" cy="588010"/>
          </a:xfrm>
          <a:prstGeom prst="rect">
            <a:avLst/>
          </a:prstGeom>
        </p:spPr>
      </p:pic>
      <p:pic>
        <p:nvPicPr>
          <p:cNvPr id="6" name="Picture 5"/>
          <p:cNvPicPr/>
          <p:nvPr/>
        </p:nvPicPr>
        <p:blipFill>
          <a:blip r:embed="rId5"/>
          <a:stretch>
            <a:fillRect/>
          </a:stretch>
        </p:blipFill>
        <p:spPr>
          <a:xfrm>
            <a:off x="7365826" y="994105"/>
            <a:ext cx="4612813" cy="5498136"/>
          </a:xfrm>
          <a:prstGeom prst="rect">
            <a:avLst/>
          </a:prstGeom>
        </p:spPr>
      </p:pic>
      <p:grpSp>
        <p:nvGrpSpPr>
          <p:cNvPr id="9" name="Group 8">
            <a:extLst>
              <a:ext uri="{FF2B5EF4-FFF2-40B4-BE49-F238E27FC236}">
                <a16:creationId xmlns:a16="http://schemas.microsoft.com/office/drawing/2014/main" id="{068A8EC5-BF31-430D-BA89-C004E42047D9}"/>
              </a:ext>
            </a:extLst>
          </p:cNvPr>
          <p:cNvGrpSpPr/>
          <p:nvPr/>
        </p:nvGrpSpPr>
        <p:grpSpPr>
          <a:xfrm>
            <a:off x="63170" y="37945"/>
            <a:ext cx="4939270" cy="729416"/>
            <a:chOff x="727575" y="1830146"/>
            <a:chExt cx="2535694" cy="921655"/>
          </a:xfrm>
        </p:grpSpPr>
        <p:sp>
          <p:nvSpPr>
            <p:cNvPr id="10"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1"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2" name="Group 11">
            <a:extLst>
              <a:ext uri="{FF2B5EF4-FFF2-40B4-BE49-F238E27FC236}">
                <a16:creationId xmlns:a16="http://schemas.microsoft.com/office/drawing/2014/main" id="{A44A6554-6B91-4095-BCBE-49026DDE944E}"/>
              </a:ext>
            </a:extLst>
          </p:cNvPr>
          <p:cNvGrpSpPr/>
          <p:nvPr/>
        </p:nvGrpSpPr>
        <p:grpSpPr>
          <a:xfrm>
            <a:off x="60112" y="92177"/>
            <a:ext cx="4973465" cy="589960"/>
            <a:chOff x="5575636" y="2369894"/>
            <a:chExt cx="3692629" cy="589960"/>
          </a:xfrm>
        </p:grpSpPr>
        <p:sp>
          <p:nvSpPr>
            <p:cNvPr id="13" name="TextBox 12">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D4ACDAE-C138-4693-9759-6FA77F6635A7}"/>
                </a:ext>
              </a:extLst>
            </p:cNvPr>
            <p:cNvSpPr txBox="1"/>
            <p:nvPr/>
          </p:nvSpPr>
          <p:spPr>
            <a:xfrm>
              <a:off x="5575636" y="2369894"/>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5" name="Rectangle 14"/>
          <p:cNvSpPr/>
          <p:nvPr/>
        </p:nvSpPr>
        <p:spPr>
          <a:xfrm>
            <a:off x="445587" y="4978986"/>
            <a:ext cx="6246157" cy="1317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1502" y="5031250"/>
            <a:ext cx="6134793" cy="1224951"/>
          </a:xfrm>
          <a:prstGeom prst="rect">
            <a:avLst/>
          </a:prstGeom>
        </p:spPr>
        <p:txBody>
          <a:bodyPr wrap="square">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Ở đây, sử dụng hàm mất mát (loss) là 'sparse_categorical_crossentropy'. Categorical crossentropy dùng để tính toán mất mát giữa các lable và dự đoán. Sử dụng 'sparse_categorical_crossentropy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này khi có hai hoặc nhiều lớp lable. Các lable sẽ được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cung cấp dưới dạng một số nguyên</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ounded Rectangle 15"/>
          <p:cNvSpPr/>
          <p:nvPr/>
        </p:nvSpPr>
        <p:spPr>
          <a:xfrm>
            <a:off x="6111813" y="275119"/>
            <a:ext cx="3637192" cy="4344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88586" y="287330"/>
            <a:ext cx="3483646"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Xây dựng mô hình với </a:t>
            </a:r>
            <a:r>
              <a:rPr lang="en-US" b="1" dirty="0">
                <a:latin typeface="Times New Roman" panose="02020603050405020304" pitchFamily="18" charset="0"/>
                <a:ea typeface="Calibri" panose="020F0502020204030204" pitchFamily="34" charset="0"/>
              </a:rPr>
              <a:t>Sequential</a:t>
            </a:r>
            <a:endParaRPr lang="en-US" dirty="0"/>
          </a:p>
        </p:txBody>
      </p:sp>
    </p:spTree>
    <p:extLst>
      <p:ext uri="{BB962C8B-B14F-4D97-AF65-F5344CB8AC3E}">
        <p14:creationId xmlns:p14="http://schemas.microsoft.com/office/powerpoint/2010/main" val="169967223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1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87375" y="1214076"/>
            <a:ext cx="4433570" cy="1417320"/>
          </a:xfrm>
          <a:prstGeom prst="rect">
            <a:avLst/>
          </a:prstGeom>
        </p:spPr>
      </p:pic>
      <p:pic>
        <p:nvPicPr>
          <p:cNvPr id="4" name="Picture 3"/>
          <p:cNvPicPr/>
          <p:nvPr/>
        </p:nvPicPr>
        <p:blipFill>
          <a:blip r:embed="rId4"/>
          <a:stretch>
            <a:fillRect/>
          </a:stretch>
        </p:blipFill>
        <p:spPr>
          <a:xfrm>
            <a:off x="184958" y="2999944"/>
            <a:ext cx="5800206" cy="3284478"/>
          </a:xfrm>
          <a:prstGeom prst="rect">
            <a:avLst/>
          </a:prstGeom>
        </p:spPr>
      </p:pic>
      <p:pic>
        <p:nvPicPr>
          <p:cNvPr id="5" name="Picture 4"/>
          <p:cNvPicPr/>
          <p:nvPr/>
        </p:nvPicPr>
        <p:blipFill>
          <a:blip r:embed="rId5"/>
          <a:stretch>
            <a:fillRect/>
          </a:stretch>
        </p:blipFill>
        <p:spPr>
          <a:xfrm>
            <a:off x="6709208" y="1446415"/>
            <a:ext cx="5211243" cy="4738254"/>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98855" y="170948"/>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35685" y="230365"/>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7291058" y="208714"/>
            <a:ext cx="2227811" cy="7294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95100" y="368474"/>
            <a:ext cx="1819729" cy="369332"/>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Đào tạo mô hình</a:t>
            </a:r>
            <a:endParaRPr lang="en-US" dirty="0"/>
          </a:p>
        </p:txBody>
      </p:sp>
    </p:spTree>
    <p:extLst>
      <p:ext uri="{BB962C8B-B14F-4D97-AF65-F5344CB8AC3E}">
        <p14:creationId xmlns:p14="http://schemas.microsoft.com/office/powerpoint/2010/main" val="39331772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25 hình nền powerpoint công nghệ thông tin cực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512618" y="1165629"/>
            <a:ext cx="5943600" cy="1899920"/>
          </a:xfrm>
          <a:prstGeom prst="rect">
            <a:avLst/>
          </a:prstGeom>
        </p:spPr>
      </p:pic>
      <p:pic>
        <p:nvPicPr>
          <p:cNvPr id="4" name="Picture 3"/>
          <p:cNvPicPr/>
          <p:nvPr/>
        </p:nvPicPr>
        <p:blipFill>
          <a:blip r:embed="rId4"/>
          <a:stretch>
            <a:fillRect/>
          </a:stretch>
        </p:blipFill>
        <p:spPr>
          <a:xfrm>
            <a:off x="7064432" y="924560"/>
            <a:ext cx="4853247" cy="5662746"/>
          </a:xfrm>
          <a:prstGeom prst="rect">
            <a:avLst/>
          </a:prstGeom>
        </p:spPr>
      </p:pic>
      <p:grpSp>
        <p:nvGrpSpPr>
          <p:cNvPr id="13" name="Group 12">
            <a:extLst>
              <a:ext uri="{FF2B5EF4-FFF2-40B4-BE49-F238E27FC236}">
                <a16:creationId xmlns:a16="http://schemas.microsoft.com/office/drawing/2014/main" id="{068A8EC5-BF31-430D-BA89-C004E42047D9}"/>
              </a:ext>
            </a:extLst>
          </p:cNvPr>
          <p:cNvGrpSpPr/>
          <p:nvPr/>
        </p:nvGrpSpPr>
        <p:grpSpPr>
          <a:xfrm>
            <a:off x="240811" y="103503"/>
            <a:ext cx="4939270" cy="729416"/>
            <a:chOff x="727575" y="1830146"/>
            <a:chExt cx="2535694" cy="921655"/>
          </a:xfrm>
        </p:grpSpPr>
        <p:sp>
          <p:nvSpPr>
            <p:cNvPr id="14"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5"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6" name="Group 15">
            <a:extLst>
              <a:ext uri="{FF2B5EF4-FFF2-40B4-BE49-F238E27FC236}">
                <a16:creationId xmlns:a16="http://schemas.microsoft.com/office/drawing/2014/main" id="{A44A6554-6B91-4095-BCBE-49026DDE944E}"/>
              </a:ext>
            </a:extLst>
          </p:cNvPr>
          <p:cNvGrpSpPr/>
          <p:nvPr/>
        </p:nvGrpSpPr>
        <p:grpSpPr>
          <a:xfrm>
            <a:off x="222185" y="126795"/>
            <a:ext cx="4957897" cy="586879"/>
            <a:chOff x="5564076" y="2338954"/>
            <a:chExt cx="3681070" cy="586879"/>
          </a:xfrm>
        </p:grpSpPr>
        <p:sp>
          <p:nvSpPr>
            <p:cNvPr id="17" name="TextBox 16">
              <a:extLst>
                <a:ext uri="{FF2B5EF4-FFF2-40B4-BE49-F238E27FC236}">
                  <a16:creationId xmlns:a16="http://schemas.microsoft.com/office/drawing/2014/main" id="{0C6FD09F-7119-4635-BFCD-303CC631EEE0}"/>
                </a:ext>
              </a:extLst>
            </p:cNvPr>
            <p:cNvSpPr txBox="1"/>
            <p:nvPr/>
          </p:nvSpPr>
          <p:spPr>
            <a:xfrm>
              <a:off x="6309989" y="2338954"/>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D4ACDAE-C138-4693-9759-6FA77F6635A7}"/>
                </a:ext>
              </a:extLst>
            </p:cNvPr>
            <p:cNvSpPr txBox="1"/>
            <p:nvPr/>
          </p:nvSpPr>
          <p:spPr>
            <a:xfrm>
              <a:off x="5564076" y="2341058"/>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9" name="Rounded Rectangle 18"/>
          <p:cNvSpPr/>
          <p:nvPr/>
        </p:nvSpPr>
        <p:spPr>
          <a:xfrm>
            <a:off x="376150" y="3223032"/>
            <a:ext cx="6249093" cy="308402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6418" y="3358504"/>
            <a:ext cx="6096000" cy="2813078"/>
          </a:xfrm>
          <a:prstGeom prst="rect">
            <a:avLst/>
          </a:prstGeom>
        </p:spPr>
        <p:txBody>
          <a:bodyPr>
            <a:spAutoFit/>
          </a:bodyPr>
          <a:lstStyle/>
          <a:p>
            <a:pPr indent="457200" algn="just">
              <a:lnSpc>
                <a:spcPct val="115000"/>
              </a:lnSpc>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Overfitting thường xảy ra khi có một số lượng nhỏ các ví dụ đào tạo. Tăng cường dữ liệu áp dụng phương pháp tạo dữ liệu đào tạo bổ sung từ các ví dụ hiện có của bạn bằng cách tăng cường chúng bằng cách sử dụng các phép biến đổi ngẫu nhiên mang lại hình ảnh trông đáng tin cậy. Điều này giúp mô hình hiển thị nhiều khía cạnh của dữ liệu hơn và khái quát hóa tốt hơn.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vi-VN" sz="1600" dirty="0">
                <a:latin typeface="Times New Roman" panose="02020603050405020304" pitchFamily="18" charset="0"/>
                <a:ea typeface="Times New Roman" panose="02020603050405020304" pitchFamily="18" charset="0"/>
              </a:rPr>
              <a:t>Thực hiện tăng dữ liệu bằng cách sử dụng các lớp từ tf.keras.layers.experimental.preprocessing . Chúng có thể được đưa vào bên trong mô hình của bạn giống như các lớp khác và chạy trên </a:t>
            </a:r>
            <a:r>
              <a:rPr lang="vi-VN" sz="1600" dirty="0" smtClean="0">
                <a:latin typeface="Times New Roman" panose="02020603050405020304" pitchFamily="18" charset="0"/>
                <a:ea typeface="Times New Roman" panose="02020603050405020304" pitchFamily="18" charset="0"/>
              </a:rPr>
              <a:t>GPU.</a:t>
            </a:r>
            <a:endParaRPr lang="en-US" sz="1600" dirty="0"/>
          </a:p>
        </p:txBody>
      </p:sp>
      <p:sp>
        <p:nvSpPr>
          <p:cNvPr id="20" name="Rounded Rectangle 19"/>
          <p:cNvSpPr/>
          <p:nvPr/>
        </p:nvSpPr>
        <p:spPr>
          <a:xfrm>
            <a:off x="5670677" y="266007"/>
            <a:ext cx="1856598" cy="426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670677" y="201892"/>
            <a:ext cx="1856598" cy="490199"/>
          </a:xfrm>
          <a:prstGeom prst="rect">
            <a:avLst/>
          </a:prstGeom>
        </p:spPr>
        <p:txBody>
          <a:bodyPr wrap="none">
            <a:spAutoFit/>
          </a:bodyPr>
          <a:lstStyle/>
          <a:p>
            <a:pPr algn="just">
              <a:lnSpc>
                <a:spcPct val="115000"/>
              </a:lnSpc>
            </a:pPr>
            <a:r>
              <a:rPr lang="vi-VN" sz="2400" b="1" dirty="0">
                <a:latin typeface="Times New Roman" panose="02020603050405020304" pitchFamily="18" charset="0"/>
                <a:ea typeface="Times New Roman" panose="02020603050405020304" pitchFamily="18" charset="0"/>
                <a:cs typeface="Times New Roman" panose="02020603050405020304" pitchFamily="18" charset="0"/>
              </a:rPr>
              <a:t>Tăng dữ liệu</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668486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15101" y="2399982"/>
            <a:ext cx="5342890" cy="2423795"/>
          </a:xfrm>
          <a:prstGeom prst="rect">
            <a:avLst/>
          </a:prstGeom>
        </p:spPr>
      </p:pic>
      <p:pic>
        <p:nvPicPr>
          <p:cNvPr id="5" name="Picture 4"/>
          <p:cNvPicPr/>
          <p:nvPr/>
        </p:nvPicPr>
        <p:blipFill>
          <a:blip r:embed="rId4"/>
          <a:stretch>
            <a:fillRect/>
          </a:stretch>
        </p:blipFill>
        <p:spPr>
          <a:xfrm>
            <a:off x="6516832" y="975302"/>
            <a:ext cx="5509260" cy="4890770"/>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57436" y="144732"/>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194266" y="204149"/>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1106017" y="1379556"/>
            <a:ext cx="3084022" cy="7481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73160" y="1539823"/>
            <a:ext cx="2549737" cy="410882"/>
          </a:xfrm>
          <a:prstGeom prst="rect">
            <a:avLst/>
          </a:prstGeom>
        </p:spPr>
        <p:txBody>
          <a:bodyPr wrap="none">
            <a:spAutoFit/>
          </a:bodyPr>
          <a:lstStyle/>
          <a:p>
            <a:pPr algn="just">
              <a:lnSpc>
                <a:spcPct val="115000"/>
              </a:lnSpc>
            </a:pPr>
            <a:r>
              <a:rPr lang="vi-VN" b="1" dirty="0" smtClean="0">
                <a:latin typeface="Times New Roman" panose="02020603050405020304" pitchFamily="18" charset="0"/>
                <a:ea typeface="Times New Roman" panose="02020603050405020304" pitchFamily="18" charset="0"/>
                <a:cs typeface="Times New Roman" panose="02020603050405020304" pitchFamily="18" charset="0"/>
              </a:rPr>
              <a:t>Sử dụng Dropout 30 %: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Oval 14"/>
          <p:cNvSpPr/>
          <p:nvPr/>
        </p:nvSpPr>
        <p:spPr>
          <a:xfrm>
            <a:off x="6887305" y="62215"/>
            <a:ext cx="4602056" cy="7481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224175" y="234537"/>
            <a:ext cx="4044697" cy="410882"/>
          </a:xfrm>
          <a:prstGeom prst="rect">
            <a:avLst/>
          </a:prstGeom>
        </p:spPr>
        <p:txBody>
          <a:bodyPr wrap="none">
            <a:spAutoFit/>
          </a:bodyPr>
          <a:lstStyle/>
          <a:p>
            <a:pPr algn="just">
              <a:lnSpc>
                <a:spcPct val="115000"/>
              </a:lnSpc>
            </a:pPr>
            <a:r>
              <a:rPr lang="vi-VN" b="1" dirty="0">
                <a:latin typeface="Times New Roman" panose="02020603050405020304" pitchFamily="18" charset="0"/>
                <a:ea typeface="Times New Roman" panose="02020603050405020304" pitchFamily="18" charset="0"/>
                <a:cs typeface="Times New Roman" panose="02020603050405020304" pitchFamily="18" charset="0"/>
              </a:rPr>
              <a:t>Đào tạo tiếp mô hình và sau 200 epoch: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ounded Rectangle 13"/>
          <p:cNvSpPr/>
          <p:nvPr/>
        </p:nvSpPr>
        <p:spPr>
          <a:xfrm>
            <a:off x="318596" y="5234304"/>
            <a:ext cx="5935404"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5101" y="5368339"/>
            <a:ext cx="5738899" cy="646331"/>
          </a:xfrm>
          <a:prstGeom prst="rect">
            <a:avLst/>
          </a:prstGeom>
        </p:spPr>
        <p:txBody>
          <a:bodyPr wrap="square">
            <a:spAutoFit/>
          </a:bodyPr>
          <a:lstStyle/>
          <a:p>
            <a:r>
              <a:rPr lang="vi-VN" dirty="0">
                <a:latin typeface="Times New Roman" panose="02020603050405020304" pitchFamily="18" charset="0"/>
                <a:ea typeface="Times New Roman" panose="02020603050405020304" pitchFamily="18" charset="0"/>
              </a:rPr>
              <a:t>Sau việc tăng dữ liệu và Dropout thì ta thấy val_acc đã lên đến gần </a:t>
            </a:r>
            <a:r>
              <a:rPr lang="en-US" b="1" dirty="0">
                <a:latin typeface="Times New Roman" panose="02020603050405020304" pitchFamily="18" charset="0"/>
                <a:ea typeface="Times New Roman" panose="02020603050405020304" pitchFamily="18" charset="0"/>
              </a:rPr>
              <a:t>88</a:t>
            </a:r>
            <a:r>
              <a:rPr lang="vi-VN" b="1" dirty="0">
                <a:latin typeface="Times New Roman" panose="02020603050405020304" pitchFamily="18" charset="0"/>
                <a:ea typeface="Times New Roman" panose="02020603050405020304" pitchFamily="18" charset="0"/>
              </a:rPr>
              <a:t>%</a:t>
            </a:r>
            <a:r>
              <a:rPr lang="vi-VN" dirty="0">
                <a:latin typeface="Times New Roman" panose="02020603050405020304" pitchFamily="18" charset="0"/>
                <a:ea typeface="Times New Roman" panose="02020603050405020304" pitchFamily="18" charset="0"/>
              </a:rPr>
              <a:t>. Và Loss cũng đã giảm đáng kể</a:t>
            </a:r>
            <a:endParaRPr lang="en-US" dirty="0"/>
          </a:p>
        </p:txBody>
      </p:sp>
    </p:spTree>
    <p:extLst>
      <p:ext uri="{BB962C8B-B14F-4D97-AF65-F5344CB8AC3E}">
        <p14:creationId xmlns:p14="http://schemas.microsoft.com/office/powerpoint/2010/main" val="421839923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P spid="1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422577" y="1663346"/>
            <a:ext cx="4703186" cy="2348172"/>
          </a:xfrm>
          <a:prstGeom prst="rect">
            <a:avLst/>
          </a:prstGeom>
        </p:spPr>
      </p:pic>
      <p:pic>
        <p:nvPicPr>
          <p:cNvPr id="5" name="Picture 4"/>
          <p:cNvPicPr>
            <a:picLocks noChangeAspect="1"/>
          </p:cNvPicPr>
          <p:nvPr/>
        </p:nvPicPr>
        <p:blipFill>
          <a:blip r:embed="rId4"/>
          <a:stretch>
            <a:fillRect/>
          </a:stretch>
        </p:blipFill>
        <p:spPr>
          <a:xfrm>
            <a:off x="5332286" y="1110374"/>
            <a:ext cx="6859714" cy="2901144"/>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64493" y="147966"/>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01323" y="207383"/>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4" name="Oval 13"/>
          <p:cNvSpPr/>
          <p:nvPr/>
        </p:nvSpPr>
        <p:spPr>
          <a:xfrm>
            <a:off x="7301641" y="152589"/>
            <a:ext cx="1288473" cy="6745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459725" y="317933"/>
            <a:ext cx="1454727" cy="369332"/>
          </a:xfrm>
          <a:prstGeom prst="rect">
            <a:avLst/>
          </a:prstGeom>
          <a:noFill/>
        </p:spPr>
        <p:txBody>
          <a:bodyPr wrap="square" rtlCol="0">
            <a:spAutoFit/>
          </a:bodyPr>
          <a:lstStyle/>
          <a:p>
            <a:r>
              <a:rPr lang="vi-VN" dirty="0" smtClean="0">
                <a:latin typeface="Times New Roman" panose="02020603050405020304" pitchFamily="18" charset="0"/>
                <a:cs typeface="Times New Roman" panose="02020603050405020304" pitchFamily="18" charset="0"/>
              </a:rPr>
              <a:t>Model 2</a:t>
            </a:r>
            <a:endParaRPr lang="en-US"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871320" y="4358431"/>
            <a:ext cx="3567532" cy="1791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92000" y="4500008"/>
            <a:ext cx="3559362" cy="1508105"/>
          </a:xfrm>
          <a:prstGeom prst="rect">
            <a:avLst/>
          </a:prstGeom>
        </p:spPr>
        <p:txBody>
          <a:bodyPr wrap="square">
            <a:spAutoFit/>
          </a:bodyPr>
          <a:lstStyle/>
          <a:p>
            <a:pPr marL="228600" marR="0" algn="just">
              <a:lnSpc>
                <a:spcPct val="115000"/>
              </a:lnSpc>
              <a:spcBef>
                <a:spcPts val="0"/>
              </a:spcBef>
              <a:spcAft>
                <a:spcPts val="0"/>
              </a:spcAft>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Train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80%.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Test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20</a:t>
            </a:r>
            <a:r>
              <a:rPr lang="en-US" sz="16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vi-V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vi-VN"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Model này thay vì tăng dữ liệu bằng cách dùng Flip như model trên thì ở đây sẽ thêm trực tiếp dữ liệu mới vào.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ounded Rectangle 16"/>
          <p:cNvSpPr/>
          <p:nvPr/>
        </p:nvSpPr>
        <p:spPr>
          <a:xfrm>
            <a:off x="5455161" y="4225889"/>
            <a:ext cx="6574113" cy="19651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94218" y="4312844"/>
            <a:ext cx="6096000" cy="1791260"/>
          </a:xfrm>
          <a:prstGeom prst="rect">
            <a:avLst/>
          </a:prstGeom>
        </p:spPr>
        <p:txBody>
          <a:bodyPr>
            <a:spAutoFit/>
          </a:bodyPr>
          <a:lstStyle/>
          <a:p>
            <a:pPr indent="228600" algn="just">
              <a:lnSpc>
                <a:spcPct val="115000"/>
              </a:lnSpc>
              <a:spcBef>
                <a:spcPts val="1000"/>
              </a:spcBef>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CNN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input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thước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48*48</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kênh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màu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RGB.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2D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Tiếp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max pooling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lấy</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từng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pool_size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Rồi sử dụng Dropout với 20%.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lặp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pooling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 Drop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061906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17"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Không có mô tả."/>
          <p:cNvPicPr/>
          <p:nvPr/>
        </p:nvPicPr>
        <p:blipFill>
          <a:blip r:embed="rId3">
            <a:extLst>
              <a:ext uri="{28A0092B-C50C-407E-A947-70E740481C1C}">
                <a14:useLocalDpi xmlns:a14="http://schemas.microsoft.com/office/drawing/2010/main" val="0"/>
              </a:ext>
            </a:extLst>
          </a:blip>
          <a:srcRect/>
          <a:stretch>
            <a:fillRect/>
          </a:stretch>
        </p:blipFill>
        <p:spPr bwMode="auto">
          <a:xfrm>
            <a:off x="280033" y="921887"/>
            <a:ext cx="11607165" cy="4471439"/>
          </a:xfrm>
          <a:prstGeom prst="rect">
            <a:avLst/>
          </a:prstGeom>
          <a:noFill/>
          <a:ln>
            <a:noFill/>
          </a:ln>
        </p:spPr>
      </p:pic>
      <p:grpSp>
        <p:nvGrpSpPr>
          <p:cNvPr id="5" name="Group 4">
            <a:extLst>
              <a:ext uri="{FF2B5EF4-FFF2-40B4-BE49-F238E27FC236}">
                <a16:creationId xmlns:a16="http://schemas.microsoft.com/office/drawing/2014/main" id="{068A8EC5-BF31-430D-BA89-C004E42047D9}"/>
              </a:ext>
            </a:extLst>
          </p:cNvPr>
          <p:cNvGrpSpPr/>
          <p:nvPr/>
        </p:nvGrpSpPr>
        <p:grpSpPr>
          <a:xfrm>
            <a:off x="199248" y="102664"/>
            <a:ext cx="4939270" cy="729416"/>
            <a:chOff x="727575" y="1830146"/>
            <a:chExt cx="2535694" cy="921655"/>
          </a:xfrm>
        </p:grpSpPr>
        <p:sp>
          <p:nvSpPr>
            <p:cNvPr id="6"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7"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8" name="Group 7">
            <a:extLst>
              <a:ext uri="{FF2B5EF4-FFF2-40B4-BE49-F238E27FC236}">
                <a16:creationId xmlns:a16="http://schemas.microsoft.com/office/drawing/2014/main" id="{A44A6554-6B91-4095-BCBE-49026DDE944E}"/>
              </a:ext>
            </a:extLst>
          </p:cNvPr>
          <p:cNvGrpSpPr/>
          <p:nvPr/>
        </p:nvGrpSpPr>
        <p:grpSpPr>
          <a:xfrm>
            <a:off x="136078" y="162081"/>
            <a:ext cx="5033577" cy="615163"/>
            <a:chOff x="5531005" y="2375079"/>
            <a:chExt cx="3737260" cy="615163"/>
          </a:xfrm>
        </p:grpSpPr>
        <p:sp>
          <p:nvSpPr>
            <p:cNvPr id="9" name="TextBox 8">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2" name="Rectangle 11"/>
          <p:cNvSpPr/>
          <p:nvPr/>
        </p:nvSpPr>
        <p:spPr>
          <a:xfrm>
            <a:off x="284104" y="5286746"/>
            <a:ext cx="11607165" cy="1373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7480" y="5299896"/>
            <a:ext cx="9196648" cy="1360372"/>
          </a:xfrm>
          <a:prstGeom prst="rect">
            <a:avLst/>
          </a:prstGeom>
        </p:spPr>
        <p:txBody>
          <a:bodyPr wrap="square">
            <a:spAutoFit/>
          </a:bodyPr>
          <a:lstStyle/>
          <a:p>
            <a:pPr indent="228600" algn="just">
              <a:lnSpc>
                <a:spcPct val="115000"/>
              </a:lnSpc>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Convolution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Max_pool</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phẳng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shape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Flatten().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err="1">
                <a:latin typeface="Times New Roman" panose="02020603050405020304" pitchFamily="18" charset="0"/>
                <a:ea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lớp</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kết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nối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đầy</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đủ</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xác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hlinkClick r:id="rId4"/>
              </a:rPr>
              <a:t>lớp</a:t>
            </a:r>
            <a:r>
              <a:rPr lang="en-US" sz="1600" dirty="0">
                <a:latin typeface="Times New Roman" panose="02020603050405020304" pitchFamily="18" charset="0"/>
                <a:ea typeface="Times New Roman" panose="02020603050405020304" pitchFamily="18" charset="0"/>
                <a:cs typeface="Times New Roman" panose="02020603050405020304" pitchFamily="18" charset="0"/>
                <a:hlinkClick r:id="rId4"/>
              </a:rPr>
              <a:t> Dense</a:t>
            </a:r>
            <a:r>
              <a:rPr lang="en-US" sz="1600" dirty="0">
                <a:latin typeface="Times New Roman" panose="02020603050405020304" pitchFamily="18" charset="0"/>
                <a:ea typeface="Times New Roman" panose="02020603050405020304" pitchFamily="18" charset="0"/>
              </a:rPr>
              <a:t> . </a:t>
            </a:r>
            <a:r>
              <a:rPr lang="en-US" sz="1600" dirty="0" err="1">
                <a:latin typeface="Times New Roman" panose="02020603050405020304" pitchFamily="18" charset="0"/>
                <a:ea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thể</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chỉ</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lượng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nơron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hoặc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nút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lớp</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làm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đối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đầu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tiên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chỉ</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hàm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kích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đối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activation. </a:t>
            </a:r>
            <a:r>
              <a:rPr lang="vi-VN" sz="1600" dirty="0">
                <a:latin typeface="Times New Roman" panose="02020603050405020304" pitchFamily="18" charset="0"/>
                <a:ea typeface="Times New Roman" panose="02020603050405020304" pitchFamily="18" charset="0"/>
              </a:rPr>
              <a:t>Và </a:t>
            </a:r>
            <a:r>
              <a:rPr lang="en-US" sz="1600" dirty="0" err="1">
                <a:latin typeface="Times New Roman" panose="02020603050405020304" pitchFamily="18" charset="0"/>
                <a:ea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chức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năng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kích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đơn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vị</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tuyến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tính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chỉnh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lưu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gọi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ReLU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trên</a:t>
            </a:r>
            <a:r>
              <a:rPr lang="vi-VN" sz="1600" dirty="0">
                <a:latin typeface="Times New Roman" panose="02020603050405020304" pitchFamily="18" charset="0"/>
                <a:ea typeface="Times New Roman" panose="02020603050405020304" pitchFamily="18" charset="0"/>
              </a:rPr>
              <a:t> lớp đầu và softmax trong lớp 2</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đây</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xác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inputs </a:t>
            </a:r>
            <a:r>
              <a:rPr lang="en-US" sz="1600" dirty="0" err="1">
                <a:latin typeface="Times New Roman" panose="02020603050405020304" pitchFamily="18" charset="0"/>
                <a:ea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rPr>
              <a:t> outputs </a:t>
            </a:r>
            <a:r>
              <a:rPr lang="en-US" sz="1600" dirty="0" err="1">
                <a:latin typeface="Times New Roman" panose="02020603050405020304" pitchFamily="18" charset="0"/>
                <a:ea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mô</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hình</a:t>
            </a:r>
            <a:r>
              <a:rPr lang="en-US" sz="1600" dirty="0">
                <a:latin typeface="Times New Roman" panose="02020603050405020304" pitchFamily="18" charset="0"/>
                <a:ea typeface="Times New Roman" panose="02020603050405020304" pitchFamily="18" charset="0"/>
              </a:rPr>
              <a:t>.</a:t>
            </a:r>
            <a:endParaRPr lang="en-US" sz="1600" dirty="0"/>
          </a:p>
        </p:txBody>
      </p:sp>
      <p:sp>
        <p:nvSpPr>
          <p:cNvPr id="13" name="Oval 12"/>
          <p:cNvSpPr/>
          <p:nvPr/>
        </p:nvSpPr>
        <p:spPr>
          <a:xfrm>
            <a:off x="6510515" y="225086"/>
            <a:ext cx="3674226" cy="5847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99736" y="300190"/>
            <a:ext cx="3332964" cy="369332"/>
          </a:xfrm>
          <a:prstGeom prst="rect">
            <a:avLst/>
          </a:prstGeom>
        </p:spPr>
        <p:txBody>
          <a:bodyPr wrap="none">
            <a:spAutoFit/>
          </a:bodyPr>
          <a:lstStyle/>
          <a:p>
            <a:r>
              <a:rPr lang="en-US" b="1" dirty="0" err="1">
                <a:latin typeface="Times New Roman" panose="02020603050405020304" pitchFamily="18" charset="0"/>
                <a:cs typeface="Times New Roman" panose="02020603050405020304" pitchFamily="18" charset="0"/>
              </a:rPr>
              <a:t>Sơ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CNN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9672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13608" y="1274161"/>
            <a:ext cx="5402801" cy="1011839"/>
          </a:xfrm>
          <a:prstGeom prst="rect">
            <a:avLst/>
          </a:prstGeom>
        </p:spPr>
      </p:pic>
      <p:pic>
        <p:nvPicPr>
          <p:cNvPr id="5" name="Picture 4"/>
          <p:cNvPicPr/>
          <p:nvPr/>
        </p:nvPicPr>
        <p:blipFill>
          <a:blip r:embed="rId4"/>
          <a:stretch>
            <a:fillRect/>
          </a:stretch>
        </p:blipFill>
        <p:spPr>
          <a:xfrm>
            <a:off x="6717722" y="1213657"/>
            <a:ext cx="5310794" cy="5361709"/>
          </a:xfrm>
          <a:prstGeom prst="rect">
            <a:avLst/>
          </a:prstGeom>
        </p:spPr>
      </p:pic>
      <p:grpSp>
        <p:nvGrpSpPr>
          <p:cNvPr id="6" name="Group 5">
            <a:extLst>
              <a:ext uri="{FF2B5EF4-FFF2-40B4-BE49-F238E27FC236}">
                <a16:creationId xmlns:a16="http://schemas.microsoft.com/office/drawing/2014/main" id="{068A8EC5-BF31-430D-BA89-C004E42047D9}"/>
              </a:ext>
            </a:extLst>
          </p:cNvPr>
          <p:cNvGrpSpPr/>
          <p:nvPr/>
        </p:nvGrpSpPr>
        <p:grpSpPr>
          <a:xfrm>
            <a:off x="176778" y="183580"/>
            <a:ext cx="4939270" cy="729416"/>
            <a:chOff x="727575" y="1830146"/>
            <a:chExt cx="2535694" cy="921655"/>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A44A6554-6B91-4095-BCBE-49026DDE944E}"/>
              </a:ext>
            </a:extLst>
          </p:cNvPr>
          <p:cNvGrpSpPr/>
          <p:nvPr/>
        </p:nvGrpSpPr>
        <p:grpSpPr>
          <a:xfrm>
            <a:off x="113608" y="242997"/>
            <a:ext cx="5033577" cy="615163"/>
            <a:chOff x="5531005" y="2375079"/>
            <a:chExt cx="3737260" cy="615163"/>
          </a:xfrm>
        </p:grpSpPr>
        <p:sp>
          <p:nvSpPr>
            <p:cNvPr id="10" name="TextBox 9">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Rounded Rectangle 12"/>
          <p:cNvSpPr/>
          <p:nvPr/>
        </p:nvSpPr>
        <p:spPr>
          <a:xfrm>
            <a:off x="0" y="2940366"/>
            <a:ext cx="5744095" cy="30531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3608" y="3003749"/>
            <a:ext cx="5480857" cy="2923877"/>
          </a:xfrm>
          <a:prstGeom prst="rect">
            <a:avLst/>
          </a:prstGeom>
        </p:spPr>
        <p:txBody>
          <a:bodyPr wrap="square">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Ở đây, sử dụng hàm mất mát (loss) là 'categorical_crossentropy'. Categorical crossentropy dùng để tính toán mất mát giữa các lable và dự đoán. Sử dụng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categorical_crossentropy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này khi có hai hoặc nhiều lớp lable. Các lable sẽ được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cung cấp dưới dạng one_hot</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15000"/>
              </a:lnSpc>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Adam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đến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mức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Nếu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mắc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kẹt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cực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adam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giúp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thoát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khỏi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cực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292B2C"/>
                </a:solidFill>
                <a:latin typeface="Times New Roman" panose="02020603050405020304" pitchFamily="18" charset="0"/>
                <a:ea typeface="Times New Roman" panose="02020603050405020304" pitchFamily="18" charset="0"/>
                <a:cs typeface="Times New Roman" panose="02020603050405020304" pitchFamily="18" charset="0"/>
              </a:rPr>
              <a:t>local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minimum)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(flat minimum).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Oval 13"/>
          <p:cNvSpPr/>
          <p:nvPr/>
        </p:nvSpPr>
        <p:spPr>
          <a:xfrm>
            <a:off x="6540752" y="199160"/>
            <a:ext cx="2340380" cy="7828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717722" y="381106"/>
            <a:ext cx="1986441" cy="369332"/>
          </a:xfrm>
          <a:prstGeom prst="rect">
            <a:avLst/>
          </a:prstGeom>
        </p:spPr>
        <p:txBody>
          <a:bodyPr wrap="none">
            <a:spAutoFit/>
          </a:bodyPr>
          <a:lstStyle/>
          <a:p>
            <a:r>
              <a:rPr lang="en-US" b="1" dirty="0" err="1">
                <a:solidFill>
                  <a:srgbClr val="000000"/>
                </a:solidFill>
                <a:latin typeface="Times New Roman" panose="02020603050405020304" pitchFamily="18" charset="0"/>
                <a:ea typeface="Times New Roman" panose="02020603050405020304" pitchFamily="18" charset="0"/>
              </a:rPr>
              <a:t>Biên</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dịch</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mô</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hình</a:t>
            </a:r>
            <a:endParaRPr lang="en-US" dirty="0"/>
          </a:p>
        </p:txBody>
      </p:sp>
    </p:spTree>
    <p:extLst>
      <p:ext uri="{BB962C8B-B14F-4D97-AF65-F5344CB8AC3E}">
        <p14:creationId xmlns:p14="http://schemas.microsoft.com/office/powerpoint/2010/main" val="52484398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63774" y="1277325"/>
            <a:ext cx="2934109" cy="1333686"/>
          </a:xfrm>
          <a:prstGeom prst="rect">
            <a:avLst/>
          </a:prstGeom>
        </p:spPr>
      </p:pic>
      <p:pic>
        <p:nvPicPr>
          <p:cNvPr id="4" name="Picture 3"/>
          <p:cNvPicPr/>
          <p:nvPr/>
        </p:nvPicPr>
        <p:blipFill>
          <a:blip r:embed="rId4"/>
          <a:stretch>
            <a:fillRect/>
          </a:stretch>
        </p:blipFill>
        <p:spPr>
          <a:xfrm>
            <a:off x="498647" y="2986197"/>
            <a:ext cx="5116859" cy="2248680"/>
          </a:xfrm>
          <a:prstGeom prst="rect">
            <a:avLst/>
          </a:prstGeom>
        </p:spPr>
      </p:pic>
      <p:pic>
        <p:nvPicPr>
          <p:cNvPr id="5" name="Picture 4"/>
          <p:cNvPicPr/>
          <p:nvPr/>
        </p:nvPicPr>
        <p:blipFill>
          <a:blip r:embed="rId5"/>
          <a:stretch>
            <a:fillRect/>
          </a:stretch>
        </p:blipFill>
        <p:spPr>
          <a:xfrm>
            <a:off x="6443890" y="811819"/>
            <a:ext cx="5382260" cy="5134610"/>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340563" y="172722"/>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77393" y="232139"/>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4" name="Oval 13"/>
          <p:cNvSpPr/>
          <p:nvPr/>
        </p:nvSpPr>
        <p:spPr>
          <a:xfrm>
            <a:off x="7138958" y="172721"/>
            <a:ext cx="1996062" cy="5338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31065" y="244055"/>
            <a:ext cx="1819729" cy="369332"/>
          </a:xfrm>
          <a:prstGeom prst="rect">
            <a:avLst/>
          </a:prstGeom>
        </p:spPr>
        <p:txBody>
          <a:bodyPr wrap="none">
            <a:spAutoFit/>
          </a:bodyPr>
          <a:lstStyle/>
          <a:p>
            <a:r>
              <a:rPr lang="en-US" b="1" dirty="0" err="1">
                <a:solidFill>
                  <a:srgbClr val="000000"/>
                </a:solidFill>
                <a:latin typeface="Times New Roman" panose="02020603050405020304" pitchFamily="18" charset="0"/>
                <a:ea typeface="Times New Roman" panose="02020603050405020304" pitchFamily="18" charset="0"/>
              </a:rPr>
              <a:t>Đào</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tạo</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mô</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hình</a:t>
            </a:r>
            <a:endParaRPr lang="en-US" dirty="0"/>
          </a:p>
        </p:txBody>
      </p:sp>
      <p:sp>
        <p:nvSpPr>
          <p:cNvPr id="15" name="Rounded Rectangle 14"/>
          <p:cNvSpPr/>
          <p:nvPr/>
        </p:nvSpPr>
        <p:spPr>
          <a:xfrm>
            <a:off x="323284" y="5391513"/>
            <a:ext cx="5554146" cy="10073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7890" y="5411277"/>
            <a:ext cx="5554146" cy="830997"/>
          </a:xfrm>
          <a:prstGeom prst="rect">
            <a:avLst/>
          </a:prstGeom>
        </p:spPr>
        <p:txBody>
          <a:bodyPr wrap="square">
            <a:spAutoFit/>
          </a:bodyPr>
          <a:lstStyle/>
          <a:p>
            <a:pPr algn="just"/>
            <a:r>
              <a:rPr lang="vi-VN" sz="1600" dirty="0">
                <a:latin typeface="Times New Roman" panose="02020603050405020304" pitchFamily="18" charset="0"/>
                <a:ea typeface="Times New Roman" panose="02020603050405020304" pitchFamily="18" charset="0"/>
              </a:rPr>
              <a:t>Trong các biểu đồ ở trên, độ chính xác của quá trình huấn luyện đang tăng tuyến tính theo thời gian, trong khi độ chính xác của việc xác nhận là khoảng </a:t>
            </a:r>
            <a:r>
              <a:rPr lang="vi-VN" sz="1600" b="1" dirty="0">
                <a:latin typeface="Times New Roman" panose="02020603050405020304" pitchFamily="18" charset="0"/>
                <a:ea typeface="Times New Roman" panose="02020603050405020304" pitchFamily="18" charset="0"/>
              </a:rPr>
              <a:t>90%</a:t>
            </a:r>
            <a:r>
              <a:rPr lang="vi-VN" sz="1600" dirty="0">
                <a:latin typeface="Times New Roman" panose="02020603050405020304" pitchFamily="18" charset="0"/>
                <a:ea typeface="Times New Roman" panose="02020603050405020304" pitchFamily="18" charset="0"/>
              </a:rPr>
              <a:t> trong quá trình huấn luyện.</a:t>
            </a:r>
            <a:endParaRPr lang="en-US" sz="1600" dirty="0"/>
          </a:p>
        </p:txBody>
      </p:sp>
    </p:spTree>
    <p:extLst>
      <p:ext uri="{BB962C8B-B14F-4D97-AF65-F5344CB8AC3E}">
        <p14:creationId xmlns:p14="http://schemas.microsoft.com/office/powerpoint/2010/main" val="39563858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op hình nền powerpoint công nghệ khoa học cực c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068A8EC5-BF31-430D-BA89-C004E42047D9}"/>
              </a:ext>
            </a:extLst>
          </p:cNvPr>
          <p:cNvGrpSpPr/>
          <p:nvPr/>
        </p:nvGrpSpPr>
        <p:grpSpPr>
          <a:xfrm>
            <a:off x="362839" y="249063"/>
            <a:ext cx="4939270" cy="729416"/>
            <a:chOff x="727575" y="1830146"/>
            <a:chExt cx="2535694" cy="921655"/>
          </a:xfrm>
        </p:grpSpPr>
        <p:sp>
          <p:nvSpPr>
            <p:cNvPr id="20"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1"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2" name="Group 21">
            <a:extLst>
              <a:ext uri="{FF2B5EF4-FFF2-40B4-BE49-F238E27FC236}">
                <a16:creationId xmlns:a16="http://schemas.microsoft.com/office/drawing/2014/main" id="{5FF1F03D-FC4D-469B-A171-A52A595B036B}"/>
              </a:ext>
            </a:extLst>
          </p:cNvPr>
          <p:cNvGrpSpPr/>
          <p:nvPr/>
        </p:nvGrpSpPr>
        <p:grpSpPr>
          <a:xfrm>
            <a:off x="358367" y="294650"/>
            <a:ext cx="5099469" cy="588192"/>
            <a:chOff x="5584503" y="2307849"/>
            <a:chExt cx="3786182" cy="588192"/>
          </a:xfrm>
        </p:grpSpPr>
        <p:sp>
          <p:nvSpPr>
            <p:cNvPr id="23" name="TextBox 22">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7" name="Rectangle 6"/>
          <p:cNvSpPr/>
          <p:nvPr/>
        </p:nvSpPr>
        <p:spPr>
          <a:xfrm>
            <a:off x="7152762" y="433922"/>
            <a:ext cx="2716689" cy="4285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19634" y="464727"/>
            <a:ext cx="2479590" cy="369332"/>
          </a:xfrm>
          <a:prstGeom prst="rect">
            <a:avLst/>
          </a:prstGeom>
        </p:spPr>
        <p:txBody>
          <a:bodyPr wrap="none">
            <a:spAutoFit/>
          </a:bodyPr>
          <a:lstStyle/>
          <a:p>
            <a:r>
              <a:rPr lang="vi-VN" dirty="0">
                <a:latin typeface="Calibri" panose="020F0502020204030204" pitchFamily="34" charset="0"/>
                <a:ea typeface="Calibri" panose="020F0502020204030204" pitchFamily="34" charset="0"/>
                <a:cs typeface="Times New Roman" panose="02020603050405020304" pitchFamily="18" charset="0"/>
              </a:rPr>
              <a:t>Kết quả so sánh 2 model</a:t>
            </a:r>
            <a:endParaRPr lang="en-US" dirty="0"/>
          </a:p>
        </p:txBody>
      </p:sp>
      <p:sp>
        <p:nvSpPr>
          <p:cNvPr id="8" name="Rectangle 7"/>
          <p:cNvSpPr/>
          <p:nvPr/>
        </p:nvSpPr>
        <p:spPr>
          <a:xfrm>
            <a:off x="271166" y="1288473"/>
            <a:ext cx="6428517" cy="5330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68841003"/>
              </p:ext>
            </p:extLst>
          </p:nvPr>
        </p:nvGraphicFramePr>
        <p:xfrm>
          <a:off x="358367" y="2521313"/>
          <a:ext cx="6175055" cy="1385668"/>
        </p:xfrm>
        <a:graphic>
          <a:graphicData uri="http://schemas.openxmlformats.org/drawingml/2006/table">
            <a:tbl>
              <a:tblPr firstRow="1" firstCol="1" bandRow="1">
                <a:tableStyleId>{5C22544A-7EE6-4342-B048-85BDC9FD1C3A}</a:tableStyleId>
              </a:tblPr>
              <a:tblGrid>
                <a:gridCol w="881585">
                  <a:extLst>
                    <a:ext uri="{9D8B030D-6E8A-4147-A177-3AD203B41FA5}">
                      <a16:colId xmlns:a16="http://schemas.microsoft.com/office/drawing/2014/main" val="1154896815"/>
                    </a:ext>
                  </a:extLst>
                </a:gridCol>
                <a:gridCol w="882245">
                  <a:extLst>
                    <a:ext uri="{9D8B030D-6E8A-4147-A177-3AD203B41FA5}">
                      <a16:colId xmlns:a16="http://schemas.microsoft.com/office/drawing/2014/main" val="1874803747"/>
                    </a:ext>
                  </a:extLst>
                </a:gridCol>
                <a:gridCol w="882245">
                  <a:extLst>
                    <a:ext uri="{9D8B030D-6E8A-4147-A177-3AD203B41FA5}">
                      <a16:colId xmlns:a16="http://schemas.microsoft.com/office/drawing/2014/main" val="1416305103"/>
                    </a:ext>
                  </a:extLst>
                </a:gridCol>
                <a:gridCol w="882245">
                  <a:extLst>
                    <a:ext uri="{9D8B030D-6E8A-4147-A177-3AD203B41FA5}">
                      <a16:colId xmlns:a16="http://schemas.microsoft.com/office/drawing/2014/main" val="2651602046"/>
                    </a:ext>
                  </a:extLst>
                </a:gridCol>
                <a:gridCol w="882245">
                  <a:extLst>
                    <a:ext uri="{9D8B030D-6E8A-4147-A177-3AD203B41FA5}">
                      <a16:colId xmlns:a16="http://schemas.microsoft.com/office/drawing/2014/main" val="3084071947"/>
                    </a:ext>
                  </a:extLst>
                </a:gridCol>
                <a:gridCol w="882245">
                  <a:extLst>
                    <a:ext uri="{9D8B030D-6E8A-4147-A177-3AD203B41FA5}">
                      <a16:colId xmlns:a16="http://schemas.microsoft.com/office/drawing/2014/main" val="607425988"/>
                    </a:ext>
                  </a:extLst>
                </a:gridCol>
                <a:gridCol w="882245">
                  <a:extLst>
                    <a:ext uri="{9D8B030D-6E8A-4147-A177-3AD203B41FA5}">
                      <a16:colId xmlns:a16="http://schemas.microsoft.com/office/drawing/2014/main" val="2323331918"/>
                    </a:ext>
                  </a:extLst>
                </a:gridCol>
              </a:tblGrid>
              <a:tr h="346417">
                <a:tc rowSpan="2">
                  <a:txBody>
                    <a:bodyPr/>
                    <a:lstStyle/>
                    <a:p>
                      <a:pPr marL="0" marR="0" algn="ctr">
                        <a:lnSpc>
                          <a:spcPct val="115000"/>
                        </a:lnSpc>
                        <a:spcBef>
                          <a:spcPts val="1000"/>
                        </a:spcBef>
                        <a:spcAft>
                          <a:spcPts val="0"/>
                        </a:spcAft>
                      </a:pPr>
                      <a:r>
                        <a:rPr lang="vi-VN" sz="13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gn="ctr">
                        <a:lnSpc>
                          <a:spcPct val="115000"/>
                        </a:lnSpc>
                        <a:spcBef>
                          <a:spcPts val="1000"/>
                        </a:spcBef>
                        <a:spcAft>
                          <a:spcPts val="0"/>
                        </a:spcAft>
                      </a:pPr>
                      <a:r>
                        <a:rPr lang="vi-VN" sz="1300" dirty="0">
                          <a:effectLst/>
                        </a:rPr>
                        <a:t>Model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1000"/>
                        </a:spcBef>
                        <a:spcAft>
                          <a:spcPts val="0"/>
                        </a:spcAft>
                      </a:pPr>
                      <a:r>
                        <a:rPr lang="vi-VN" sz="1300">
                          <a:effectLst/>
                        </a:rPr>
                        <a:t>Model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19123053"/>
                  </a:ext>
                </a:extLst>
              </a:tr>
              <a:tr h="346417">
                <a:tc vMerge="1">
                  <a:txBody>
                    <a:bodyPr/>
                    <a:lstStyle/>
                    <a:p>
                      <a:endParaRPr lang="en-US"/>
                    </a:p>
                  </a:txBody>
                  <a:tcPr/>
                </a:tc>
                <a:tc>
                  <a:txBody>
                    <a:bodyPr/>
                    <a:lstStyle/>
                    <a:p>
                      <a:pPr marL="0" marR="0" algn="ctr">
                        <a:lnSpc>
                          <a:spcPct val="115000"/>
                        </a:lnSpc>
                        <a:spcBef>
                          <a:spcPts val="1000"/>
                        </a:spcBef>
                        <a:spcAft>
                          <a:spcPts val="0"/>
                        </a:spcAft>
                      </a:pPr>
                      <a:r>
                        <a:rPr lang="vi-VN" sz="1300">
                          <a:effectLst/>
                        </a:rPr>
                        <a:t>True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dirty="0">
                          <a:effectLst/>
                        </a:rPr>
                        <a:t>False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True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False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4674936"/>
                  </a:ext>
                </a:extLst>
              </a:tr>
              <a:tr h="346417">
                <a:tc>
                  <a:txBody>
                    <a:bodyPr/>
                    <a:lstStyle/>
                    <a:p>
                      <a:pPr marL="0" marR="0" algn="ctr">
                        <a:lnSpc>
                          <a:spcPct val="115000"/>
                        </a:lnSpc>
                        <a:spcBef>
                          <a:spcPts val="1000"/>
                        </a:spcBef>
                        <a:spcAft>
                          <a:spcPts val="0"/>
                        </a:spcAft>
                      </a:pPr>
                      <a:r>
                        <a:rPr lang="vi-VN" sz="1300">
                          <a:effectLst/>
                        </a:rPr>
                        <a:t>Happy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8047029"/>
                  </a:ext>
                </a:extLst>
              </a:tr>
              <a:tr h="346417">
                <a:tc>
                  <a:txBody>
                    <a:bodyPr/>
                    <a:lstStyle/>
                    <a:p>
                      <a:pPr marL="0" marR="0" algn="ctr">
                        <a:lnSpc>
                          <a:spcPct val="115000"/>
                        </a:lnSpc>
                        <a:spcBef>
                          <a:spcPts val="1000"/>
                        </a:spcBef>
                        <a:spcAft>
                          <a:spcPts val="0"/>
                        </a:spcAft>
                      </a:pPr>
                      <a:r>
                        <a:rPr lang="vi-VN" sz="1300">
                          <a:effectLst/>
                        </a:rPr>
                        <a:t>Sad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dirty="0">
                          <a:effectLst/>
                        </a:rPr>
                        <a:t>84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9151804"/>
                  </a:ext>
                </a:extLst>
              </a:tr>
            </a:tbl>
          </a:graphicData>
        </a:graphic>
      </p:graphicFrame>
      <p:sp>
        <p:nvSpPr>
          <p:cNvPr id="4" name="Rectangle 3"/>
          <p:cNvSpPr/>
          <p:nvPr/>
        </p:nvSpPr>
        <p:spPr>
          <a:xfrm>
            <a:off x="358367" y="1575035"/>
            <a:ext cx="6096000" cy="646331"/>
          </a:xfrm>
          <a:prstGeom prst="rect">
            <a:avLst/>
          </a:prstGeom>
        </p:spPr>
        <p:txBody>
          <a:bodyPr>
            <a:spAutoFit/>
          </a:bodyPr>
          <a:lstStyle/>
          <a:p>
            <a:r>
              <a:rPr lang="vi-VN" dirty="0">
                <a:latin typeface="Times New Roman" panose="02020603050405020304" pitchFamily="18" charset="0"/>
                <a:ea typeface="Times New Roman" panose="02020603050405020304" pitchFamily="18" charset="0"/>
              </a:rPr>
              <a:t>Thực hiện test model bằng 100 ảnh rõ nét cảm xúc khuôn mặt người. Trong đó 50 ảnh là Happy, 50 ảnh là Sad.</a:t>
            </a:r>
            <a:endParaRPr lang="en-US" dirty="0"/>
          </a:p>
        </p:txBody>
      </p:sp>
      <p:sp>
        <p:nvSpPr>
          <p:cNvPr id="5" name="Rectangle 4"/>
          <p:cNvSpPr/>
          <p:nvPr/>
        </p:nvSpPr>
        <p:spPr>
          <a:xfrm>
            <a:off x="437425" y="4414196"/>
            <a:ext cx="6096000" cy="2091855"/>
          </a:xfrm>
          <a:prstGeom prst="rect">
            <a:avLst/>
          </a:prstGeom>
        </p:spPr>
        <p:txBody>
          <a:bodyPr>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Cho chạy trên 2 model khác nhau và cho ra được kết quả khá là khả quan: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Với 50 ảnh Happy thì 2 model cho tỉ lệ đúng lên đến: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98%</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và đều nhận diện sai cùng 1 ảnh thứ 46.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vi-VN" sz="1600" dirty="0">
                <a:latin typeface="Times New Roman" panose="02020603050405020304" pitchFamily="18" charset="0"/>
                <a:ea typeface="Times New Roman" panose="02020603050405020304" pitchFamily="18" charset="0"/>
              </a:rPr>
              <a:t>Với 50 ảnh Sad thì 2 model cho tỷ lệ đúng hơi thấp: vì dữ liệu test có cả ảnh không đầy đủ khuôn mặt và có ảnh không detect được mặt. Cảm xúc không rõ.</a:t>
            </a:r>
            <a:endParaRPr lang="en-US" sz="1600" dirty="0"/>
          </a:p>
        </p:txBody>
      </p:sp>
    </p:spTree>
    <p:extLst>
      <p:ext uri="{BB962C8B-B14F-4D97-AF65-F5344CB8AC3E}">
        <p14:creationId xmlns:p14="http://schemas.microsoft.com/office/powerpoint/2010/main" val="212391176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4" descr="Top hình nền powerpoint công nghệ khoa học cực c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37169" y="1462928"/>
            <a:ext cx="5997376" cy="4813181"/>
          </a:xfrm>
          <a:prstGeom prst="rect">
            <a:avLst/>
          </a:prstGeom>
        </p:spPr>
      </p:pic>
      <p:grpSp>
        <p:nvGrpSpPr>
          <p:cNvPr id="10" name="Group 9">
            <a:extLst>
              <a:ext uri="{FF2B5EF4-FFF2-40B4-BE49-F238E27FC236}">
                <a16:creationId xmlns:a16="http://schemas.microsoft.com/office/drawing/2014/main" id="{068A8EC5-BF31-430D-BA89-C004E42047D9}"/>
              </a:ext>
            </a:extLst>
          </p:cNvPr>
          <p:cNvGrpSpPr/>
          <p:nvPr/>
        </p:nvGrpSpPr>
        <p:grpSpPr>
          <a:xfrm>
            <a:off x="404403" y="270831"/>
            <a:ext cx="4939270" cy="729416"/>
            <a:chOff x="727575" y="1830146"/>
            <a:chExt cx="2535694" cy="921655"/>
          </a:xfrm>
        </p:grpSpPr>
        <p:sp>
          <p:nvSpPr>
            <p:cNvPr id="11"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2"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3" name="Group 12">
            <a:extLst>
              <a:ext uri="{FF2B5EF4-FFF2-40B4-BE49-F238E27FC236}">
                <a16:creationId xmlns:a16="http://schemas.microsoft.com/office/drawing/2014/main" id="{5FF1F03D-FC4D-469B-A171-A52A595B036B}"/>
              </a:ext>
            </a:extLst>
          </p:cNvPr>
          <p:cNvGrpSpPr/>
          <p:nvPr/>
        </p:nvGrpSpPr>
        <p:grpSpPr>
          <a:xfrm>
            <a:off x="399931" y="316418"/>
            <a:ext cx="5099469" cy="588192"/>
            <a:chOff x="5584503" y="2307849"/>
            <a:chExt cx="3786182" cy="588192"/>
          </a:xfrm>
        </p:grpSpPr>
        <p:sp>
          <p:nvSpPr>
            <p:cNvPr id="14" name="TextBox 13">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8" name="Rectangle 17"/>
          <p:cNvSpPr/>
          <p:nvPr/>
        </p:nvSpPr>
        <p:spPr>
          <a:xfrm>
            <a:off x="6478749" y="544698"/>
            <a:ext cx="5608330" cy="61247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34476" y="544698"/>
            <a:ext cx="5452603" cy="6124754"/>
          </a:xfrm>
          <a:prstGeom prst="rect">
            <a:avLst/>
          </a:prstGeom>
        </p:spPr>
        <p:txBody>
          <a:bodyPr wrap="square">
            <a:spAutoFit/>
          </a:bodyPr>
          <a:lstStyle/>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Ưu</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điểm</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tương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Nhận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1 </a:t>
            </a:r>
            <a:r>
              <a:rPr lang="vi-VN" sz="1400" dirty="0">
                <a:latin typeface="Times New Roman" panose="02020603050405020304" pitchFamily="18" charset="0"/>
                <a:cs typeface="Times New Roman" panose="02020603050405020304" pitchFamily="18" charset="0"/>
              </a:rPr>
              <a:t>cảm xúc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1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Nhận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mặt 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nghiêng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về</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hướng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tế</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Dễ </a:t>
            </a:r>
            <a:r>
              <a:rPr lang="vi-VN" sz="1400" dirty="0">
                <a:latin typeface="Times New Roman" panose="02020603050405020304" pitchFamily="18" charset="0"/>
                <a:cs typeface="Times New Roman" panose="02020603050405020304" pitchFamily="18" charset="0"/>
              </a:rPr>
              <a:t>sử dụng</a:t>
            </a:r>
            <a:endParaRPr lang="en-US" sz="1400" dirty="0">
              <a:latin typeface="Times New Roman" panose="02020603050405020304" pitchFamily="18" charset="0"/>
              <a:cs typeface="Times New Roman" panose="02020603050405020304" pitchFamily="18" charset="0"/>
            </a:endParaRPr>
          </a:p>
          <a:p>
            <a:pPr lvl="0" algn="just"/>
            <a:r>
              <a:rPr lang="vi-VN" sz="1400" dirty="0" smtClean="0">
                <a:latin typeface="Times New Roman" panose="02020603050405020304" pitchFamily="18" charset="0"/>
                <a:cs typeface="Times New Roman" panose="02020603050405020304" pitchFamily="18" charset="0"/>
              </a:rPr>
              <a:t>- Có </a:t>
            </a:r>
            <a:r>
              <a:rPr lang="vi-VN" sz="1400" dirty="0">
                <a:latin typeface="Times New Roman" panose="02020603050405020304" pitchFamily="18" charset="0"/>
                <a:cs typeface="Times New Roman" panose="02020603050405020304" pitchFamily="18" charset="0"/>
              </a:rPr>
              <a:t>thể sử dụng để nhận biết khuôn mặt trong ảnh và cả video</a:t>
            </a:r>
            <a:endParaRPr lang="en-US" sz="1400" dirty="0">
              <a:latin typeface="Times New Roman" panose="02020603050405020304" pitchFamily="18" charset="0"/>
              <a:cs typeface="Times New Roman" panose="02020603050405020304" pitchFamily="18" charset="0"/>
            </a:endParaRPr>
          </a:p>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Nhược</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điểm</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do </a:t>
            </a:r>
            <a:r>
              <a:rPr lang="en-US" sz="1400" dirty="0" err="1">
                <a:latin typeface="Times New Roman" panose="02020603050405020304" pitchFamily="18" charset="0"/>
                <a:cs typeface="Times New Roman" panose="02020603050405020304" pitchFamily="18" charset="0"/>
              </a:rPr>
              <a:t>hạn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lượng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huấn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luyện</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khu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viền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cắt</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vi-VN" sz="1400" dirty="0">
                <a:latin typeface="Times New Roman" panose="02020603050405020304" pitchFamily="18" charset="0"/>
                <a:cs typeface="Times New Roman" panose="02020603050405020304" pitchFamily="18" charset="0"/>
              </a:rPr>
              <a:t> ở nơi thiếu ánh sáng, bị mờ, chất lượng hình ảnh không tốt, ... có thể nhận diện sai hoặc không nhận diện được. </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a:t>
            </a:r>
            <a:r>
              <a:rPr lang="vi-VN" sz="1400" dirty="0">
                <a:latin typeface="Times New Roman" panose="02020603050405020304" pitchFamily="18" charset="0"/>
                <a:cs typeface="Times New Roman" panose="02020603050405020304" pitchFamily="18" charset="0"/>
              </a:rPr>
              <a:t> (khẩu trang, kính,...)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cắt</a:t>
            </a:r>
            <a:r>
              <a:rPr lang="en-US" sz="1400" dirty="0">
                <a:latin typeface="Times New Roman" panose="02020603050405020304" pitchFamily="18" charset="0"/>
                <a:cs typeface="Times New Roman" panose="02020603050405020304" pitchFamily="18" charset="0"/>
              </a:rPr>
              <a:t> do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trường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chói</a:t>
            </a:r>
            <a:r>
              <a:rPr lang="en-US" sz="1400" dirty="0">
                <a:latin typeface="Times New Roman" panose="02020603050405020304" pitchFamily="18" charset="0"/>
                <a:cs typeface="Times New Roman" panose="02020603050405020304" pitchFamily="18" charset="0"/>
              </a:rPr>
              <a:t>.</a:t>
            </a:r>
          </a:p>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Hướng</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phát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triển</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Cần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bổ</a:t>
            </a:r>
            <a:r>
              <a:rPr lang="en-US" sz="1400" dirty="0">
                <a:latin typeface="Times New Roman" panose="02020603050405020304" pitchFamily="18" charset="0"/>
                <a:cs typeface="Times New Roman" panose="02020603050405020304" pitchFamily="18" charset="0"/>
              </a:rPr>
              <a:t> sung </a:t>
            </a:r>
            <a:r>
              <a:rPr lang="en-US" sz="1400" dirty="0" err="1">
                <a:latin typeface="Times New Roman" panose="02020603050405020304" pitchFamily="18" charset="0"/>
                <a:cs typeface="Times New Roman" panose="02020603050405020304" pitchFamily="18" charset="0"/>
              </a:rPr>
              <a:t>thêm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ưu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hóa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buổi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mờ</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nhiễu</a:t>
            </a:r>
            <a:r>
              <a:rPr lang="en-US" sz="1400" dirty="0">
                <a:latin typeface="Times New Roman" panose="02020603050405020304" pitchFamily="18" charset="0"/>
                <a:cs typeface="Times New Roman" panose="02020603050405020304" pitchFamily="18" charset="0"/>
              </a:rPr>
              <a:t>, </a:t>
            </a:r>
            <a:endParaRPr lang="vi-VN" sz="1400" dirty="0" smtClean="0">
              <a:latin typeface="Times New Roman" panose="02020603050405020304" pitchFamily="18" charset="0"/>
              <a:cs typeface="Times New Roman" panose="02020603050405020304" pitchFamily="18" charset="0"/>
            </a:endParaRPr>
          </a:p>
          <a:p>
            <a:pPr lvl="0" algn="just" fontAlgn="base"/>
            <a:r>
              <a:rPr lang="en-US" sz="1400" dirty="0" err="1" smtClean="0">
                <a:latin typeface="Times New Roman" panose="02020603050405020304" pitchFamily="18" charset="0"/>
                <a:cs typeface="Times New Roman" panose="02020603050405020304" pitchFamily="18" charset="0"/>
              </a:rPr>
              <a:t>ảnh</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chói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a:t>
            </a:r>
            <a:r>
              <a:rPr lang="en-US" sz="1400" dirty="0">
                <a:latin typeface="Times New Roman" panose="02020603050405020304" pitchFamily="18" charset="0"/>
                <a:cs typeface="Times New Roman" panose="02020603050405020304" pitchFamily="18" charset="0"/>
              </a:rPr>
              <a:t>, ... </a:t>
            </a:r>
          </a:p>
          <a:p>
            <a:pPr lvl="0" algn="just" fontAlgn="base"/>
            <a:r>
              <a:rPr lang="vi-VN" sz="1400" dirty="0" smtClean="0">
                <a:latin typeface="Times New Roman" panose="02020603050405020304" pitchFamily="18" charset="0"/>
                <a:cs typeface="Times New Roman" panose="02020603050405020304" pitchFamily="18" charset="0"/>
              </a:rPr>
              <a:t>- Thực </a:t>
            </a:r>
            <a:r>
              <a:rPr lang="vi-VN" sz="1400" dirty="0">
                <a:latin typeface="Times New Roman" panose="02020603050405020304" pitchFamily="18" charset="0"/>
                <a:cs typeface="Times New Roman" panose="02020603050405020304" pitchFamily="18" charset="0"/>
              </a:rPr>
              <a:t>thi trên nhiều class hơn 5 class, 7 class để tối đa hóa nhận dạng được các biểu cảm khuôn mặt.</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Có </a:t>
            </a:r>
            <a:r>
              <a:rPr lang="vi-VN" sz="1400" dirty="0">
                <a:latin typeface="Times New Roman" panose="02020603050405020304" pitchFamily="18" charset="0"/>
                <a:cs typeface="Times New Roman" panose="02020603050405020304" pitchFamily="18" charset="0"/>
              </a:rPr>
              <a:t>thể áp dụng thêm vào nhiều lĩnh vực dùng để đánh giá sản phẩm người dùng,   chất lượng phục vụ cũng như theo dõi sức khỏe con người.</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1736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TECHNO 2 - Other &amp;amp; Technology Background Wallpapers on Desktop Nexus (Image  23936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79"/>
            <a:ext cx="12185890" cy="6854616"/>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C56D259C-C7A4-48AC-A052-CB8C1F8252E8}"/>
              </a:ext>
            </a:extLst>
          </p:cNvPr>
          <p:cNvGrpSpPr/>
          <p:nvPr/>
        </p:nvGrpSpPr>
        <p:grpSpPr>
          <a:xfrm>
            <a:off x="2193495" y="3313925"/>
            <a:ext cx="3331667" cy="2476003"/>
            <a:chOff x="10095620" y="2895698"/>
            <a:chExt cx="3288407" cy="2443852"/>
          </a:xfrm>
        </p:grpSpPr>
        <p:sp>
          <p:nvSpPr>
            <p:cNvPr id="78" name="Trapezoid 77">
              <a:extLst>
                <a:ext uri="{FF2B5EF4-FFF2-40B4-BE49-F238E27FC236}">
                  <a16:creationId xmlns:a16="http://schemas.microsoft.com/office/drawing/2014/main" id="{3AE12CCF-3B6F-4ACD-8BB4-4E97A3895234}"/>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9" name="Group 78">
              <a:extLst>
                <a:ext uri="{FF2B5EF4-FFF2-40B4-BE49-F238E27FC236}">
                  <a16:creationId xmlns:a16="http://schemas.microsoft.com/office/drawing/2014/main" id="{4AB2AB00-E046-4579-98BD-328CFAEE39C7}"/>
                </a:ext>
              </a:extLst>
            </p:cNvPr>
            <p:cNvGrpSpPr/>
            <p:nvPr/>
          </p:nvGrpSpPr>
          <p:grpSpPr>
            <a:xfrm>
              <a:off x="10541428" y="2895698"/>
              <a:ext cx="1434926" cy="560920"/>
              <a:chOff x="10541428" y="2895698"/>
              <a:chExt cx="1434926" cy="560920"/>
            </a:xfrm>
          </p:grpSpPr>
          <p:sp>
            <p:nvSpPr>
              <p:cNvPr id="91" name="Rectangle: Rounded Corners 90">
                <a:extLst>
                  <a:ext uri="{FF2B5EF4-FFF2-40B4-BE49-F238E27FC236}">
                    <a16:creationId xmlns:a16="http://schemas.microsoft.com/office/drawing/2014/main" id="{0F0E8E35-A2AF-4EDE-95ED-76403B614868}"/>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92" name="Freeform: Shape 91">
                <a:extLst>
                  <a:ext uri="{FF2B5EF4-FFF2-40B4-BE49-F238E27FC236}">
                    <a16:creationId xmlns:a16="http://schemas.microsoft.com/office/drawing/2014/main" id="{69C55537-EB74-4D1D-AE27-A2BA84F340DD}"/>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D198AD78-5D9E-4C38-92F5-60940C1EE9D4}"/>
                </a:ext>
              </a:extLst>
            </p:cNvPr>
            <p:cNvGrpSpPr/>
            <p:nvPr/>
          </p:nvGrpSpPr>
          <p:grpSpPr>
            <a:xfrm>
              <a:off x="10226072" y="3384119"/>
              <a:ext cx="1153558" cy="1269798"/>
              <a:chOff x="10226072" y="3384119"/>
              <a:chExt cx="1153558" cy="1269798"/>
            </a:xfrm>
          </p:grpSpPr>
          <p:sp>
            <p:nvSpPr>
              <p:cNvPr id="89" name="Freeform: Shape 88">
                <a:extLst>
                  <a:ext uri="{FF2B5EF4-FFF2-40B4-BE49-F238E27FC236}">
                    <a16:creationId xmlns:a16="http://schemas.microsoft.com/office/drawing/2014/main" id="{76D0BD3D-8542-44BD-A88E-5EDFD8E4CBB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90" name="Freeform: Shape 89">
                <a:extLst>
                  <a:ext uri="{FF2B5EF4-FFF2-40B4-BE49-F238E27FC236}">
                    <a16:creationId xmlns:a16="http://schemas.microsoft.com/office/drawing/2014/main" id="{9A5AA479-6B6A-47A3-9915-F93AC40D6659}"/>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81" name="Group 80">
              <a:extLst>
                <a:ext uri="{FF2B5EF4-FFF2-40B4-BE49-F238E27FC236}">
                  <a16:creationId xmlns:a16="http://schemas.microsoft.com/office/drawing/2014/main" id="{55450CE4-1046-4734-B39F-897A4C16A79A}"/>
                </a:ext>
              </a:extLst>
            </p:cNvPr>
            <p:cNvGrpSpPr/>
            <p:nvPr/>
          </p:nvGrpSpPr>
          <p:grpSpPr>
            <a:xfrm rot="5400000">
              <a:off x="12509125" y="3435921"/>
              <a:ext cx="989342" cy="760462"/>
              <a:chOff x="10999279" y="2698471"/>
              <a:chExt cx="989342" cy="760462"/>
            </a:xfrm>
          </p:grpSpPr>
          <p:sp>
            <p:nvSpPr>
              <p:cNvPr id="86" name="Freeform: Shape 85">
                <a:extLst>
                  <a:ext uri="{FF2B5EF4-FFF2-40B4-BE49-F238E27FC236}">
                    <a16:creationId xmlns:a16="http://schemas.microsoft.com/office/drawing/2014/main" id="{33240698-B7EF-48C8-AD2C-ED99C098906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F0C04EB-C0E8-4A4B-B95B-841D7708A890}"/>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194AC59-4884-4A44-8668-C840FB0F6BA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82" name="Group 81">
              <a:extLst>
                <a:ext uri="{FF2B5EF4-FFF2-40B4-BE49-F238E27FC236}">
                  <a16:creationId xmlns:a16="http://schemas.microsoft.com/office/drawing/2014/main" id="{4120B437-D79F-43A1-B1E8-D48EA4E8D607}"/>
                </a:ext>
              </a:extLst>
            </p:cNvPr>
            <p:cNvGrpSpPr/>
            <p:nvPr/>
          </p:nvGrpSpPr>
          <p:grpSpPr>
            <a:xfrm>
              <a:off x="10095620" y="4304882"/>
              <a:ext cx="1425867" cy="1034668"/>
              <a:chOff x="10095620" y="4304882"/>
              <a:chExt cx="1425867" cy="1034668"/>
            </a:xfrm>
          </p:grpSpPr>
          <p:sp>
            <p:nvSpPr>
              <p:cNvPr id="83" name="Freeform: Shape 82">
                <a:extLst>
                  <a:ext uri="{FF2B5EF4-FFF2-40B4-BE49-F238E27FC236}">
                    <a16:creationId xmlns:a16="http://schemas.microsoft.com/office/drawing/2014/main" id="{E1673933-2125-4C73-B370-90F6E3366654}"/>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6A3E232-A5DF-495A-A2BC-BC229A37F499}"/>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1896D42-21B5-44F1-9592-AA4C7A0591E7}"/>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58" name="Group 57">
            <a:extLst>
              <a:ext uri="{FF2B5EF4-FFF2-40B4-BE49-F238E27FC236}">
                <a16:creationId xmlns:a16="http://schemas.microsoft.com/office/drawing/2014/main" id="{960EE32B-E326-4AEC-B3F1-04DE7FEF8068}"/>
              </a:ext>
            </a:extLst>
          </p:cNvPr>
          <p:cNvGrpSpPr/>
          <p:nvPr/>
        </p:nvGrpSpPr>
        <p:grpSpPr>
          <a:xfrm>
            <a:off x="804591" y="1440647"/>
            <a:ext cx="5083916" cy="4080149"/>
            <a:chOff x="804591" y="1440647"/>
            <a:chExt cx="5083916" cy="4080149"/>
          </a:xfrm>
        </p:grpSpPr>
        <p:sp>
          <p:nvSpPr>
            <p:cNvPr id="22" name="Trapezoid 21">
              <a:extLst>
                <a:ext uri="{FF2B5EF4-FFF2-40B4-BE49-F238E27FC236}">
                  <a16:creationId xmlns:a16="http://schemas.microsoft.com/office/drawing/2014/main" id="{A387EA06-6088-413B-A729-87C1B897B9D4}"/>
                </a:ext>
              </a:extLst>
            </p:cNvPr>
            <p:cNvSpPr/>
            <p:nvPr/>
          </p:nvSpPr>
          <p:spPr>
            <a:xfrm rot="4627459">
              <a:off x="3833111" y="1196423"/>
              <a:ext cx="433023" cy="1969264"/>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57" name="Group 56">
              <a:extLst>
                <a:ext uri="{FF2B5EF4-FFF2-40B4-BE49-F238E27FC236}">
                  <a16:creationId xmlns:a16="http://schemas.microsoft.com/office/drawing/2014/main" id="{412E1927-A070-40BF-999C-F7A3B5F3820D}"/>
                </a:ext>
              </a:extLst>
            </p:cNvPr>
            <p:cNvGrpSpPr/>
            <p:nvPr/>
          </p:nvGrpSpPr>
          <p:grpSpPr>
            <a:xfrm>
              <a:off x="1259555" y="2311109"/>
              <a:ext cx="2227642" cy="753292"/>
              <a:chOff x="1259555" y="2311109"/>
              <a:chExt cx="2227642" cy="753292"/>
            </a:xfrm>
          </p:grpSpPr>
          <p:sp>
            <p:nvSpPr>
              <p:cNvPr id="35" name="Rectangle: Rounded Corners 34">
                <a:extLst>
                  <a:ext uri="{FF2B5EF4-FFF2-40B4-BE49-F238E27FC236}">
                    <a16:creationId xmlns:a16="http://schemas.microsoft.com/office/drawing/2014/main" id="{787F386E-DD31-4E35-9AC6-AB8BD523D151}"/>
                  </a:ext>
                </a:extLst>
              </p:cNvPr>
              <p:cNvSpPr/>
              <p:nvPr/>
            </p:nvSpPr>
            <p:spPr>
              <a:xfrm rot="19800000">
                <a:off x="1259555" y="2600210"/>
                <a:ext cx="2227642" cy="464191"/>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36" name="Freeform: Shape 35">
                <a:extLst>
                  <a:ext uri="{FF2B5EF4-FFF2-40B4-BE49-F238E27FC236}">
                    <a16:creationId xmlns:a16="http://schemas.microsoft.com/office/drawing/2014/main" id="{B965A285-D5CD-4DF3-A871-90B21CEB7A1A}"/>
                  </a:ext>
                </a:extLst>
              </p:cNvPr>
              <p:cNvSpPr/>
              <p:nvPr/>
            </p:nvSpPr>
            <p:spPr>
              <a:xfrm>
                <a:off x="3051607" y="2311109"/>
                <a:ext cx="182696" cy="182696"/>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DF6986F6-4962-43EA-B129-CE27B038D3C2}"/>
                </a:ext>
              </a:extLst>
            </p:cNvPr>
            <p:cNvSpPr/>
            <p:nvPr/>
          </p:nvSpPr>
          <p:spPr>
            <a:xfrm rot="19176301">
              <a:off x="941516" y="3252646"/>
              <a:ext cx="1152880" cy="1269052"/>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34" name="Freeform: Shape 33">
              <a:extLst>
                <a:ext uri="{FF2B5EF4-FFF2-40B4-BE49-F238E27FC236}">
                  <a16:creationId xmlns:a16="http://schemas.microsoft.com/office/drawing/2014/main" id="{39EE2359-927C-41AF-8A60-86AB8708808F}"/>
                </a:ext>
              </a:extLst>
            </p:cNvPr>
            <p:cNvSpPr/>
            <p:nvPr/>
          </p:nvSpPr>
          <p:spPr>
            <a:xfrm>
              <a:off x="1420499" y="3262311"/>
              <a:ext cx="182696" cy="182696"/>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A9F2ECAF-F59F-47BA-A521-0D76EE19E94E}"/>
                </a:ext>
              </a:extLst>
            </p:cNvPr>
            <p:cNvGrpSpPr/>
            <p:nvPr/>
          </p:nvGrpSpPr>
          <p:grpSpPr>
            <a:xfrm>
              <a:off x="4899746" y="1440647"/>
              <a:ext cx="988761" cy="760015"/>
              <a:chOff x="10999279" y="2698471"/>
              <a:chExt cx="989342" cy="760462"/>
            </a:xfrm>
          </p:grpSpPr>
          <p:sp>
            <p:nvSpPr>
              <p:cNvPr id="30" name="Freeform: Shape 29">
                <a:extLst>
                  <a:ext uri="{FF2B5EF4-FFF2-40B4-BE49-F238E27FC236}">
                    <a16:creationId xmlns:a16="http://schemas.microsoft.com/office/drawing/2014/main" id="{20BC92D0-BB93-4BD8-B304-CD27C441AE19}"/>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D693F75-4AEC-4AD6-83F4-00911AB03DA3}"/>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A4EABD-E015-4CEB-8F1A-A2F89CCF93B5}"/>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3DC447AC-E575-4BC1-90FF-B8BF9AD6A8C7}"/>
                </a:ext>
              </a:extLst>
            </p:cNvPr>
            <p:cNvGrpSpPr/>
            <p:nvPr/>
          </p:nvGrpSpPr>
          <p:grpSpPr>
            <a:xfrm>
              <a:off x="804591" y="4486736"/>
              <a:ext cx="1425029" cy="1034060"/>
              <a:chOff x="10095620" y="4304882"/>
              <a:chExt cx="1425867" cy="1034668"/>
            </a:xfrm>
          </p:grpSpPr>
          <p:sp>
            <p:nvSpPr>
              <p:cNvPr id="27" name="Freeform: Shape 26">
                <a:extLst>
                  <a:ext uri="{FF2B5EF4-FFF2-40B4-BE49-F238E27FC236}">
                    <a16:creationId xmlns:a16="http://schemas.microsoft.com/office/drawing/2014/main" id="{9A041E2F-5497-4DD2-B597-E195BCF942FF}"/>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3697918-4559-4842-B002-B3EC09A8D67C}"/>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E664B-4298-4F0F-92DB-3FC2CB7A5FFE}"/>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76011C-239E-428E-B20D-977F8C3A34F3}"/>
              </a:ext>
            </a:extLst>
          </p:cNvPr>
          <p:cNvGrpSpPr/>
          <p:nvPr/>
        </p:nvGrpSpPr>
        <p:grpSpPr>
          <a:xfrm>
            <a:off x="548639" y="5497962"/>
            <a:ext cx="4549136" cy="712515"/>
            <a:chOff x="2716823" y="4480799"/>
            <a:chExt cx="5838092" cy="914400"/>
          </a:xfrm>
        </p:grpSpPr>
        <p:grpSp>
          <p:nvGrpSpPr>
            <p:cNvPr id="11" name="Group 10">
              <a:extLst>
                <a:ext uri="{FF2B5EF4-FFF2-40B4-BE49-F238E27FC236}">
                  <a16:creationId xmlns:a16="http://schemas.microsoft.com/office/drawing/2014/main" id="{BFBF0A7B-1E4A-488D-AEB8-E04ABFADD922}"/>
                </a:ext>
              </a:extLst>
            </p:cNvPr>
            <p:cNvGrpSpPr/>
            <p:nvPr/>
          </p:nvGrpSpPr>
          <p:grpSpPr>
            <a:xfrm>
              <a:off x="2716823" y="4480799"/>
              <a:ext cx="5838092" cy="914400"/>
              <a:chOff x="175847" y="4480799"/>
              <a:chExt cx="8801100" cy="914400"/>
            </a:xfrm>
          </p:grpSpPr>
          <p:sp>
            <p:nvSpPr>
              <p:cNvPr id="20" name="Rectangle: Rounded Corners 19">
                <a:extLst>
                  <a:ext uri="{FF2B5EF4-FFF2-40B4-BE49-F238E27FC236}">
                    <a16:creationId xmlns:a16="http://schemas.microsoft.com/office/drawing/2014/main" id="{B31B97AF-574C-48CF-89E1-32A2573BD4B5}"/>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EFC4A91-7A7A-4D4A-A039-03BD1FB67326}"/>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1F5B042-129A-44B6-9F65-44624D171DE9}"/>
                </a:ext>
              </a:extLst>
            </p:cNvPr>
            <p:cNvGrpSpPr/>
            <p:nvPr/>
          </p:nvGrpSpPr>
          <p:grpSpPr>
            <a:xfrm>
              <a:off x="2954961" y="4660680"/>
              <a:ext cx="5376674" cy="563948"/>
              <a:chOff x="3193903" y="4660680"/>
              <a:chExt cx="5376674" cy="563948"/>
            </a:xfrm>
          </p:grpSpPr>
          <p:sp>
            <p:nvSpPr>
              <p:cNvPr id="13" name="Circle: Hollow 12">
                <a:extLst>
                  <a:ext uri="{FF2B5EF4-FFF2-40B4-BE49-F238E27FC236}">
                    <a16:creationId xmlns:a16="http://schemas.microsoft.com/office/drawing/2014/main" id="{5AC4A9E4-5FB1-4BE3-B460-7F7D98B1D6B2}"/>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ircle: Hollow 13">
                <a:extLst>
                  <a:ext uri="{FF2B5EF4-FFF2-40B4-BE49-F238E27FC236}">
                    <a16:creationId xmlns:a16="http://schemas.microsoft.com/office/drawing/2014/main" id="{770A830C-CB71-4791-BB3C-CC529AF70EBF}"/>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B2A5F19D-04B2-4C54-8DA3-DF27E89ECF9B}"/>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le: Hollow 15">
                <a:extLst>
                  <a:ext uri="{FF2B5EF4-FFF2-40B4-BE49-F238E27FC236}">
                    <a16:creationId xmlns:a16="http://schemas.microsoft.com/office/drawing/2014/main" id="{7D22309B-A27D-4E43-BBAF-35A1AB3C2873}"/>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16">
                <a:extLst>
                  <a:ext uri="{FF2B5EF4-FFF2-40B4-BE49-F238E27FC236}">
                    <a16:creationId xmlns:a16="http://schemas.microsoft.com/office/drawing/2014/main" id="{5A660FAC-B22C-4D34-BEF4-89AF18B405F3}"/>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le: Hollow 17">
                <a:extLst>
                  <a:ext uri="{FF2B5EF4-FFF2-40B4-BE49-F238E27FC236}">
                    <a16:creationId xmlns:a16="http://schemas.microsoft.com/office/drawing/2014/main" id="{BC01EB7E-EF23-4848-94B6-C800AB48109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ircle: Hollow 18">
                <a:extLst>
                  <a:ext uri="{FF2B5EF4-FFF2-40B4-BE49-F238E27FC236}">
                    <a16:creationId xmlns:a16="http://schemas.microsoft.com/office/drawing/2014/main" id="{F6AEB014-4C8A-4BAA-84B5-BB7EA0F685E9}"/>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6" name="TextBox 65">
            <a:extLst>
              <a:ext uri="{FF2B5EF4-FFF2-40B4-BE49-F238E27FC236}">
                <a16:creationId xmlns:a16="http://schemas.microsoft.com/office/drawing/2014/main" id="{15A4BDA0-C270-4764-9C18-A593BCE2C965}"/>
              </a:ext>
            </a:extLst>
          </p:cNvPr>
          <p:cNvSpPr txBox="1"/>
          <p:nvPr/>
        </p:nvSpPr>
        <p:spPr>
          <a:xfrm>
            <a:off x="287317" y="445992"/>
            <a:ext cx="10413130" cy="923330"/>
          </a:xfrm>
          <a:prstGeom prst="rect">
            <a:avLst/>
          </a:prstGeom>
          <a:noFill/>
        </p:spPr>
        <p:txBody>
          <a:bodyPr wrap="square" rtlCol="0" anchor="ctr">
            <a:spAutoFit/>
          </a:bodyPr>
          <a:lstStyle/>
          <a:p>
            <a:r>
              <a:rPr lang="vi-VN" altLang="ko-KR" sz="5400" b="1" dirty="0" smtClean="0">
                <a:latin typeface="Times New Roman" panose="02020603050405020304" pitchFamily="18" charset="0"/>
                <a:cs typeface="Times New Roman" panose="02020603050405020304" pitchFamily="18" charset="0"/>
              </a:rPr>
              <a:t>Nội Dung Thuyết Trình</a:t>
            </a:r>
            <a:endParaRPr lang="ko-KR" altLang="en-US" sz="5400" b="1" dirty="0">
              <a:latin typeface="Times New Roman" panose="02020603050405020304" pitchFamily="18" charset="0"/>
              <a:cs typeface="Times New Roman" panose="02020603050405020304" pitchFamily="18" charset="0"/>
            </a:endParaRPr>
          </a:p>
        </p:txBody>
      </p:sp>
      <p:grpSp>
        <p:nvGrpSpPr>
          <p:cNvPr id="96" name="Group 95">
            <a:extLst>
              <a:ext uri="{FF2B5EF4-FFF2-40B4-BE49-F238E27FC236}">
                <a16:creationId xmlns:a16="http://schemas.microsoft.com/office/drawing/2014/main" id="{068A8EC5-BF31-430D-BA89-C004E42047D9}"/>
              </a:ext>
            </a:extLst>
          </p:cNvPr>
          <p:cNvGrpSpPr/>
          <p:nvPr/>
        </p:nvGrpSpPr>
        <p:grpSpPr>
          <a:xfrm>
            <a:off x="6494435" y="1555290"/>
            <a:ext cx="4939270" cy="729416"/>
            <a:chOff x="727575" y="1830146"/>
            <a:chExt cx="2535694" cy="921655"/>
          </a:xfrm>
        </p:grpSpPr>
        <p:sp>
          <p:nvSpPr>
            <p:cNvPr id="9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67" name="Group 66">
            <a:extLst>
              <a:ext uri="{FF2B5EF4-FFF2-40B4-BE49-F238E27FC236}">
                <a16:creationId xmlns:a16="http://schemas.microsoft.com/office/drawing/2014/main" id="{63CFBC4A-FC2E-429F-9FF4-0725720C2241}"/>
              </a:ext>
            </a:extLst>
          </p:cNvPr>
          <p:cNvGrpSpPr/>
          <p:nvPr/>
        </p:nvGrpSpPr>
        <p:grpSpPr>
          <a:xfrm>
            <a:off x="6420499" y="1581693"/>
            <a:ext cx="5203941" cy="729416"/>
            <a:chOff x="5514889" y="656992"/>
            <a:chExt cx="3837340" cy="1269922"/>
          </a:xfrm>
        </p:grpSpPr>
        <p:grpSp>
          <p:nvGrpSpPr>
            <p:cNvPr id="68" name="Group 67">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70" name="TextBox 69">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69" name="TextBox 68">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00" name="Pentagon 23">
            <a:extLst>
              <a:ext uri="{FF2B5EF4-FFF2-40B4-BE49-F238E27FC236}">
                <a16:creationId xmlns:a16="http://schemas.microsoft.com/office/drawing/2014/main" id="{4CC8D60E-C47C-44A9-8470-DF5F22C5CE90}"/>
              </a:ext>
            </a:extLst>
          </p:cNvPr>
          <p:cNvSpPr/>
          <p:nvPr/>
        </p:nvSpPr>
        <p:spPr>
          <a:xfrm rot="10800000" flipH="1">
            <a:off x="7102397" y="2563168"/>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9" name="Pentagon 24">
            <a:extLst>
              <a:ext uri="{FF2B5EF4-FFF2-40B4-BE49-F238E27FC236}">
                <a16:creationId xmlns:a16="http://schemas.microsoft.com/office/drawing/2014/main" id="{3D7E8EE8-2E5C-462B-BCB8-9341B147E4A8}"/>
              </a:ext>
            </a:extLst>
          </p:cNvPr>
          <p:cNvSpPr/>
          <p:nvPr/>
        </p:nvSpPr>
        <p:spPr>
          <a:xfrm rot="10800000" flipH="1">
            <a:off x="6483669" y="2509699"/>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75" name="Group 74">
            <a:extLst>
              <a:ext uri="{FF2B5EF4-FFF2-40B4-BE49-F238E27FC236}">
                <a16:creationId xmlns:a16="http://schemas.microsoft.com/office/drawing/2014/main" id="{9AF7068A-4892-4D25-A630-870FF060BCE7}"/>
              </a:ext>
            </a:extLst>
          </p:cNvPr>
          <p:cNvGrpSpPr/>
          <p:nvPr/>
        </p:nvGrpSpPr>
        <p:grpSpPr>
          <a:xfrm>
            <a:off x="6495107" y="2527820"/>
            <a:ext cx="5245299" cy="602257"/>
            <a:chOff x="5579536" y="874591"/>
            <a:chExt cx="4170055" cy="602257"/>
          </a:xfrm>
        </p:grpSpPr>
        <p:sp>
          <p:nvSpPr>
            <p:cNvPr id="76" name="TextBox 75">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105" name="Group 104">
            <a:extLst>
              <a:ext uri="{FF2B5EF4-FFF2-40B4-BE49-F238E27FC236}">
                <a16:creationId xmlns:a16="http://schemas.microsoft.com/office/drawing/2014/main" id="{068A8EC5-BF31-430D-BA89-C004E42047D9}"/>
              </a:ext>
            </a:extLst>
          </p:cNvPr>
          <p:cNvGrpSpPr/>
          <p:nvPr/>
        </p:nvGrpSpPr>
        <p:grpSpPr>
          <a:xfrm>
            <a:off x="6483669" y="3645762"/>
            <a:ext cx="4939270" cy="729416"/>
            <a:chOff x="727575" y="1830146"/>
            <a:chExt cx="2535694" cy="921655"/>
          </a:xfrm>
        </p:grpSpPr>
        <p:sp>
          <p:nvSpPr>
            <p:cNvPr id="106"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07"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72" name="Group 71">
            <a:extLst>
              <a:ext uri="{FF2B5EF4-FFF2-40B4-BE49-F238E27FC236}">
                <a16:creationId xmlns:a16="http://schemas.microsoft.com/office/drawing/2014/main" id="{A44A6554-6B91-4095-BCBE-49026DDE944E}"/>
              </a:ext>
            </a:extLst>
          </p:cNvPr>
          <p:cNvGrpSpPr/>
          <p:nvPr/>
        </p:nvGrpSpPr>
        <p:grpSpPr>
          <a:xfrm>
            <a:off x="6420499" y="3705179"/>
            <a:ext cx="5033577" cy="615163"/>
            <a:chOff x="5531005" y="2375079"/>
            <a:chExt cx="3737260" cy="615163"/>
          </a:xfrm>
        </p:grpSpPr>
        <p:sp>
          <p:nvSpPr>
            <p:cNvPr id="73" name="TextBox 72">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108" name="Group 107">
            <a:extLst>
              <a:ext uri="{FF2B5EF4-FFF2-40B4-BE49-F238E27FC236}">
                <a16:creationId xmlns:a16="http://schemas.microsoft.com/office/drawing/2014/main" id="{068A8EC5-BF31-430D-BA89-C004E42047D9}"/>
              </a:ext>
            </a:extLst>
          </p:cNvPr>
          <p:cNvGrpSpPr/>
          <p:nvPr/>
        </p:nvGrpSpPr>
        <p:grpSpPr>
          <a:xfrm>
            <a:off x="6456068" y="4626700"/>
            <a:ext cx="4939270" cy="729416"/>
            <a:chOff x="727575" y="1830146"/>
            <a:chExt cx="2535694" cy="921655"/>
          </a:xfrm>
        </p:grpSpPr>
        <p:sp>
          <p:nvSpPr>
            <p:cNvPr id="109"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10"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3" name="Group 92">
            <a:extLst>
              <a:ext uri="{FF2B5EF4-FFF2-40B4-BE49-F238E27FC236}">
                <a16:creationId xmlns:a16="http://schemas.microsoft.com/office/drawing/2014/main" id="{5FF1F03D-FC4D-469B-A171-A52A595B036B}"/>
              </a:ext>
            </a:extLst>
          </p:cNvPr>
          <p:cNvGrpSpPr/>
          <p:nvPr/>
        </p:nvGrpSpPr>
        <p:grpSpPr>
          <a:xfrm>
            <a:off x="6451596" y="4672287"/>
            <a:ext cx="5099469" cy="588192"/>
            <a:chOff x="5584503" y="2307849"/>
            <a:chExt cx="3786182" cy="588192"/>
          </a:xfrm>
        </p:grpSpPr>
        <p:sp>
          <p:nvSpPr>
            <p:cNvPr id="94" name="TextBox 93">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27296069"/>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echnology Background 01. on Beh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23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Thank You for Watching Text Stock Footage Video (100% Royalty-free)  1058667925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39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and Reality of AI - Enhanced 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 y="0"/>
            <a:ext cx="12193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
            <a:extLst>
              <a:ext uri="{FF2B5EF4-FFF2-40B4-BE49-F238E27FC236}">
                <a16:creationId xmlns:a16="http://schemas.microsoft.com/office/drawing/2014/main" id="{729E16E6-2244-4787-922A-C81A0C7ED230}"/>
              </a:ext>
            </a:extLst>
          </p:cNvPr>
          <p:cNvSpPr>
            <a:spLocks/>
          </p:cNvSpPr>
          <p:nvPr/>
        </p:nvSpPr>
        <p:spPr bwMode="auto">
          <a:xfrm>
            <a:off x="481610" y="911450"/>
            <a:ext cx="2452782" cy="561404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bg1">
              <a:lumMod val="95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ko-KR" altLang="en-US" sz="2700" dirty="0">
              <a:ea typeface="+mj-ea"/>
            </a:endParaRPr>
          </a:p>
        </p:txBody>
      </p:sp>
      <p:sp>
        <p:nvSpPr>
          <p:cNvPr id="2" name="Rectangle 1"/>
          <p:cNvSpPr/>
          <p:nvPr/>
        </p:nvSpPr>
        <p:spPr>
          <a:xfrm>
            <a:off x="1212700" y="820010"/>
            <a:ext cx="1048362" cy="925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59301" y="2309251"/>
            <a:ext cx="7989269" cy="3139321"/>
          </a:xfrm>
          <a:prstGeom prst="rect">
            <a:avLst/>
          </a:prstGeom>
          <a:solidFill>
            <a:schemeClr val="accent1"/>
          </a:solidFill>
        </p:spPr>
        <p:txBody>
          <a:bodyPr wrap="square" rtlCol="0">
            <a:spAutoFit/>
          </a:bodyPr>
          <a:lstStyle/>
          <a:p>
            <a:pPr algn="just"/>
            <a:r>
              <a:rPr lang="vi-VN"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Khuôn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con </a:t>
            </a:r>
            <a:r>
              <a:rPr lang="en-US" dirty="0" err="1">
                <a:solidFill>
                  <a:schemeClr val="bg1"/>
                </a:solidFill>
                <a:latin typeface="Times New Roman" panose="02020603050405020304" pitchFamily="18" charset="0"/>
                <a:cs typeface="Times New Roman" panose="02020603050405020304" pitchFamily="18" charset="0"/>
              </a:rPr>
              <a:t>người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biểu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những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phương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con </a:t>
            </a:r>
            <a:r>
              <a:rPr lang="en-US" dirty="0" err="1">
                <a:solidFill>
                  <a:schemeClr val="bg1"/>
                </a:solidFill>
                <a:latin typeface="Times New Roman" panose="02020603050405020304" pitchFamily="18" charset="0"/>
                <a:cs typeface="Times New Roman" panose="02020603050405020304" pitchFamily="18" charset="0"/>
              </a:rPr>
              <a:t>người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như</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thức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giao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tiếp</a:t>
            </a:r>
            <a:r>
              <a:rPr lang="en-US" dirty="0">
                <a:solidFill>
                  <a:schemeClr val="bg1"/>
                </a:solidFill>
                <a:latin typeface="Times New Roman" panose="02020603050405020304" pitchFamily="18" charset="0"/>
                <a:cs typeface="Times New Roman" panose="02020603050405020304" pitchFamily="18" charset="0"/>
              </a:rPr>
              <a:t> phi </a:t>
            </a:r>
            <a:r>
              <a:rPr lang="en-US" dirty="0" err="1">
                <a:solidFill>
                  <a:schemeClr val="bg1"/>
                </a:solidFill>
                <a:latin typeface="Times New Roman" panose="02020603050405020304" pitchFamily="18" charset="0"/>
                <a:cs typeface="Times New Roman" panose="02020603050405020304" pitchFamily="18" charset="0"/>
              </a:rPr>
              <a:t>ngôn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phổ</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nay, </a:t>
            </a:r>
            <a:r>
              <a:rPr lang="en-US" dirty="0" err="1">
                <a:solidFill>
                  <a:schemeClr val="bg1"/>
                </a:solidFill>
                <a:latin typeface="Times New Roman" panose="02020603050405020304" pitchFamily="18" charset="0"/>
                <a:cs typeface="Times New Roman" panose="02020603050405020304" pitchFamily="18" charset="0"/>
              </a:rPr>
              <a:t>nhận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vấn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thú</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đầy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thức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ảnh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hưởng</a:t>
            </a:r>
            <a:r>
              <a:rPr lang="en-US" dirty="0">
                <a:solidFill>
                  <a:schemeClr val="bg1"/>
                </a:solidFill>
                <a:latin typeface="Times New Roman" panose="02020603050405020304" pitchFamily="18" charset="0"/>
                <a:cs typeface="Times New Roman" panose="02020603050405020304" pitchFamily="18" charset="0"/>
              </a:rPr>
              <a:t> to </a:t>
            </a:r>
            <a:r>
              <a:rPr lang="en-US" dirty="0" err="1">
                <a:solidFill>
                  <a:schemeClr val="bg1"/>
                </a:solidFill>
                <a:latin typeface="Times New Roman" panose="02020603050405020304" pitchFamily="18" charset="0"/>
                <a:cs typeface="Times New Roman" panose="02020603050405020304" pitchFamily="18" charset="0"/>
              </a:rPr>
              <a:t>lớn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đến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hội</a:t>
            </a:r>
            <a:r>
              <a:rPr lang="en-US" dirty="0" smtClean="0">
                <a:solidFill>
                  <a:schemeClr val="bg1"/>
                </a:solidFill>
                <a:latin typeface="Times New Roman" panose="02020603050405020304" pitchFamily="18" charset="0"/>
                <a:cs typeface="Times New Roman" panose="02020603050405020304" pitchFamily="18" charset="0"/>
              </a:rPr>
              <a:t>.</a:t>
            </a:r>
            <a:endParaRPr lang="vi-VN" dirty="0" smtClean="0">
              <a:solidFill>
                <a:schemeClr val="bg1"/>
              </a:solidFill>
              <a:latin typeface="Times New Roman" panose="02020603050405020304" pitchFamily="18" charset="0"/>
              <a:cs typeface="Times New Roman" panose="02020603050405020304" pitchFamily="18" charset="0"/>
            </a:endParaRPr>
          </a:p>
          <a:p>
            <a:pPr algn="just"/>
            <a:endParaRPr lang="vi-VN" dirty="0">
              <a:solidFill>
                <a:schemeClr val="bg1"/>
              </a:solidFill>
              <a:latin typeface="+mj-lt"/>
              <a:cs typeface="Times New Roman" panose="02020603050405020304" pitchFamily="18" charset="0"/>
            </a:endParaRPr>
          </a:p>
          <a:p>
            <a:pPr algn="just"/>
            <a:r>
              <a:rPr lang="vi-VN"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Các</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nghiên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cứu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chỉ</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rằng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phổ</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bẩm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sinh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chủng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tộc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tuổi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Thêm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gồm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giận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ghê</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tởm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hạnh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buồn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ngờ</a:t>
            </a:r>
            <a:r>
              <a:rPr lang="en-US" dirty="0" smtClean="0">
                <a:solidFill>
                  <a:schemeClr val="bg1"/>
                </a:solidFill>
                <a:latin typeface="Times New Roman" panose="02020603050405020304" pitchFamily="18" charset="0"/>
                <a:cs typeface="Times New Roman" panose="02020603050405020304" pitchFamily="18" charset="0"/>
              </a:rPr>
              <a:t>.</a:t>
            </a:r>
            <a:endParaRPr lang="vi-VN" dirty="0" smtClean="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68A8EC5-BF31-430D-BA89-C004E42047D9}"/>
              </a:ext>
            </a:extLst>
          </p:cNvPr>
          <p:cNvGrpSpPr/>
          <p:nvPr/>
        </p:nvGrpSpPr>
        <p:grpSpPr>
          <a:xfrm>
            <a:off x="3859301" y="424186"/>
            <a:ext cx="4939270" cy="729416"/>
            <a:chOff x="727575" y="1830146"/>
            <a:chExt cx="2535694" cy="921655"/>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63CFBC4A-FC2E-429F-9FF4-0725720C2241}"/>
              </a:ext>
            </a:extLst>
          </p:cNvPr>
          <p:cNvGrpSpPr/>
          <p:nvPr/>
        </p:nvGrpSpPr>
        <p:grpSpPr>
          <a:xfrm>
            <a:off x="3806007" y="426233"/>
            <a:ext cx="5203941" cy="729416"/>
            <a:chOff x="5514889" y="656992"/>
            <a:chExt cx="3837340" cy="1269922"/>
          </a:xfrm>
        </p:grpSpPr>
        <p:grpSp>
          <p:nvGrpSpPr>
            <p:cNvPr id="10" name="Group 9">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12" name="TextBox 11">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2189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and Reality of AI - Enhanced 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 y="0"/>
            <a:ext cx="12193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
            <a:extLst>
              <a:ext uri="{FF2B5EF4-FFF2-40B4-BE49-F238E27FC236}">
                <a16:creationId xmlns:a16="http://schemas.microsoft.com/office/drawing/2014/main" id="{729E16E6-2244-4787-922A-C81A0C7ED230}"/>
              </a:ext>
            </a:extLst>
          </p:cNvPr>
          <p:cNvSpPr>
            <a:spLocks/>
          </p:cNvSpPr>
          <p:nvPr/>
        </p:nvSpPr>
        <p:spPr bwMode="auto">
          <a:xfrm>
            <a:off x="506548" y="1061079"/>
            <a:ext cx="2369655" cy="551428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bg1">
              <a:lumMod val="95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ko-KR" altLang="en-US" sz="2700" dirty="0">
              <a:ea typeface="+mj-ea"/>
            </a:endParaRPr>
          </a:p>
        </p:txBody>
      </p:sp>
      <p:sp>
        <p:nvSpPr>
          <p:cNvPr id="2" name="Rectangle 1"/>
          <p:cNvSpPr/>
          <p:nvPr/>
        </p:nvSpPr>
        <p:spPr>
          <a:xfrm>
            <a:off x="1162823" y="968100"/>
            <a:ext cx="1081613" cy="10020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71595" y="1634067"/>
            <a:ext cx="7989269" cy="4708981"/>
          </a:xfrm>
          <a:prstGeom prst="rect">
            <a:avLst/>
          </a:prstGeom>
          <a:solidFill>
            <a:schemeClr val="accent1"/>
          </a:solidFill>
        </p:spPr>
        <p:txBody>
          <a:bodyPr wrap="square" rtlCol="0">
            <a:spAutoFit/>
          </a:bodyPr>
          <a:lstStyle/>
          <a:p>
            <a:pPr algn="just"/>
            <a:r>
              <a:rPr lang="vi-VN" sz="2000" dirty="0">
                <a:solidFill>
                  <a:schemeClr val="bg1"/>
                </a:solidFill>
                <a:latin typeface="Times New Roman" panose="02020603050405020304" pitchFamily="18" charset="0"/>
                <a:cs typeface="Times New Roman" panose="02020603050405020304" pitchFamily="18" charset="0"/>
              </a:rPr>
              <a:t> </a:t>
            </a:r>
            <a:r>
              <a:rPr lang="vi-VN"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Bài</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nhận diện cảm xúc khuôn mặt người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thuộc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a:t>
            </a:r>
            <a:r>
              <a:rPr lang="vi-VN" sz="2000" dirty="0" smtClean="0">
                <a:solidFill>
                  <a:schemeClr val="bg1"/>
                </a:solidFill>
                <a:latin typeface="Times New Roman" panose="02020603050405020304" pitchFamily="18" charset="0"/>
                <a:cs typeface="Times New Roman" panose="02020603050405020304" pitchFamily="18" charset="0"/>
              </a:rPr>
              <a:t>hận </a:t>
            </a:r>
            <a:r>
              <a:rPr lang="vi-VN" sz="2000" dirty="0">
                <a:solidFill>
                  <a:schemeClr val="bg1"/>
                </a:solidFill>
                <a:latin typeface="Times New Roman" panose="02020603050405020304" pitchFamily="18" charset="0"/>
                <a:cs typeface="Times New Roman" panose="02020603050405020304" pitchFamily="18" charset="0"/>
              </a:rPr>
              <a:t>diện và phân loại </a:t>
            </a:r>
            <a:r>
              <a:rPr lang="en-US" sz="2000" dirty="0">
                <a:solidFill>
                  <a:schemeClr val="bg1"/>
                </a:solidFill>
                <a:latin typeface="Times New Roman" panose="02020603050405020304" pitchFamily="18" charset="0"/>
                <a:cs typeface="Times New Roman" panose="02020603050405020304" pitchFamily="18" charset="0"/>
              </a:rPr>
              <a:t>(Object Detection and </a:t>
            </a:r>
            <a:r>
              <a:rPr lang="vi-VN" sz="2000" dirty="0">
                <a:solidFill>
                  <a:schemeClr val="bg1"/>
                </a:solidFill>
                <a:latin typeface="Times New Roman" panose="02020603050405020304" pitchFamily="18" charset="0"/>
                <a:cs typeface="Times New Roman" panose="02020603050405020304" pitchFamily="18" charset="0"/>
              </a:rPr>
              <a:t>C</a:t>
            </a:r>
            <a:r>
              <a:rPr lang="en-US" sz="2000" dirty="0" err="1">
                <a:solidFill>
                  <a:schemeClr val="bg1"/>
                </a:solidFill>
                <a:latin typeface="Times New Roman" panose="02020603050405020304" pitchFamily="18" charset="0"/>
                <a:cs typeface="Times New Roman" panose="02020603050405020304" pitchFamily="18" charset="0"/>
              </a:rPr>
              <a:t>lassification</a:t>
            </a:r>
            <a:r>
              <a:rPr lang="en-US" sz="2000" dirty="0">
                <a:solidFill>
                  <a:schemeClr val="bg1"/>
                </a:solidFill>
                <a:latin typeface="Times New Roman" panose="02020603050405020304" pitchFamily="18" charset="0"/>
                <a:cs typeface="Times New Roman" panose="02020603050405020304" pitchFamily="18" charset="0"/>
              </a:rPr>
              <a:t>). Object Detection </a:t>
            </a:r>
            <a:r>
              <a:rPr lang="en-US" sz="2000" dirty="0" err="1">
                <a:solidFill>
                  <a:schemeClr val="bg1"/>
                </a:solidFill>
                <a:latin typeface="Times New Roman" panose="02020603050405020304" pitchFamily="18" charset="0"/>
                <a:cs typeface="Times New Roman" panose="02020603050405020304" pitchFamily="18" charset="0"/>
              </a:rPr>
              <a:t>đề</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năng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hệ</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thống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máy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tính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mềm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tượng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ảnh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từng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tượng</a:t>
            </a:r>
            <a:r>
              <a:rPr lang="en-US" sz="2000" dirty="0">
                <a:solidFill>
                  <a:schemeClr val="bg1"/>
                </a:solidFill>
                <a:latin typeface="Times New Roman" panose="02020603050405020304" pitchFamily="18" charset="0"/>
                <a:cs typeface="Times New Roman" panose="02020603050405020304" pitchFamily="18" charset="0"/>
              </a:rPr>
              <a:t>. </a:t>
            </a:r>
            <a:endParaRPr lang="vi-VN" sz="2000" dirty="0" smtClean="0">
              <a:solidFill>
                <a:schemeClr val="bg1"/>
              </a:solidFill>
              <a:latin typeface="Times New Roman" panose="02020603050405020304" pitchFamily="18" charset="0"/>
              <a:cs typeface="Times New Roman" panose="02020603050405020304" pitchFamily="18" charset="0"/>
            </a:endParaRPr>
          </a:p>
          <a:p>
            <a:pPr algn="just"/>
            <a:endParaRPr lang="vi-VN" sz="2000" dirty="0" smtClean="0">
              <a:solidFill>
                <a:schemeClr val="bg1"/>
              </a:solidFill>
              <a:latin typeface="Times New Roman" panose="02020603050405020304" pitchFamily="18" charset="0"/>
              <a:cs typeface="Times New Roman" panose="02020603050405020304" pitchFamily="18" charset="0"/>
            </a:endParaRPr>
          </a:p>
          <a:p>
            <a:pPr algn="just"/>
            <a:r>
              <a:rPr lang="vi-VN" sz="2000" dirty="0" smtClean="0">
                <a:solidFill>
                  <a:schemeClr val="bg1"/>
                </a:solidFill>
                <a:latin typeface="Times New Roman" panose="02020603050405020304" pitchFamily="18" charset="0"/>
                <a:cs typeface="Times New Roman" panose="02020603050405020304" pitchFamily="18" charset="0"/>
              </a:rPr>
              <a:t>     Bài </a:t>
            </a:r>
            <a:r>
              <a:rPr lang="vi-VN" sz="2000" dirty="0">
                <a:solidFill>
                  <a:schemeClr val="bg1"/>
                </a:solidFill>
                <a:latin typeface="Times New Roman" panose="02020603050405020304" pitchFamily="18" charset="0"/>
                <a:cs typeface="Times New Roman" panose="02020603050405020304" pitchFamily="18" charset="0"/>
              </a:rPr>
              <a:t>toán phân lớp (C</a:t>
            </a:r>
            <a:r>
              <a:rPr lang="en-US" sz="2000" dirty="0" err="1">
                <a:solidFill>
                  <a:schemeClr val="bg1"/>
                </a:solidFill>
                <a:latin typeface="Times New Roman" panose="02020603050405020304" pitchFamily="18" charset="0"/>
                <a:cs typeface="Times New Roman" panose="02020603050405020304" pitchFamily="18" charset="0"/>
              </a:rPr>
              <a:t>lassification</a:t>
            </a:r>
            <a:r>
              <a:rPr lang="vi-VN" sz="2000" dirty="0">
                <a:solidFill>
                  <a:schemeClr val="bg1"/>
                </a:solidFill>
                <a:latin typeface="Times New Roman" panose="02020603050405020304" pitchFamily="18" charset="0"/>
                <a:cs typeface="Times New Roman" panose="02020603050405020304" pitchFamily="18" charset="0"/>
              </a:rPr>
              <a:t>) là quá trình phân lớp một đối tượng dữ liệu vào một hay nhiều lớp đã cho trước nhờ một mô hình phân lớp (model). Mô hình này được xây dựng dựa trên một tập dữ liệu được xây dựng trước đó có gán nhãn (hay còn gọi là tập huấn luyện). Quá trình phân lớp là quá trình gán nhãn cho đối tượng dữ liệu.</a:t>
            </a:r>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vi-VN" sz="2000" dirty="0" smtClean="0">
              <a:solidFill>
                <a:schemeClr val="bg1"/>
              </a:solidFill>
              <a:latin typeface="Times New Roman" panose="02020603050405020304" pitchFamily="18" charset="0"/>
              <a:cs typeface="Times New Roman" panose="02020603050405020304" pitchFamily="18" charset="0"/>
            </a:endParaRPr>
          </a:p>
          <a:p>
            <a:pPr algn="just"/>
            <a:r>
              <a:rPr lang="vi-VN"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Chính</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thế</a:t>
            </a: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Nhận diện và phân loại cảm xúc khuôn mặt người bọn em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dựng</a:t>
            </a:r>
            <a:r>
              <a:rPr lang="en-US" sz="2000" dirty="0">
                <a:solidFill>
                  <a:schemeClr val="bg1"/>
                </a:solidFill>
                <a:latin typeface="Times New Roman" panose="02020603050405020304" pitchFamily="18" charset="0"/>
                <a:cs typeface="Times New Roman" panose="02020603050405020304" pitchFamily="18" charset="0"/>
              </a:rPr>
              <a:t> ý </a:t>
            </a:r>
            <a:r>
              <a:rPr lang="en-US" sz="2000" dirty="0" err="1">
                <a:solidFill>
                  <a:schemeClr val="bg1"/>
                </a:solidFill>
                <a:latin typeface="Times New Roman" panose="02020603050405020304" pitchFamily="18" charset="0"/>
                <a:cs typeface="Times New Roman" panose="02020603050405020304" pitchFamily="18" charset="0"/>
              </a:rPr>
              <a:t>tưởng</a:t>
            </a:r>
            <a:r>
              <a:rPr lang="vi-VN" sz="2000" dirty="0">
                <a:solidFill>
                  <a:schemeClr val="bg1"/>
                </a:solidFill>
                <a:latin typeface="Times New Roman" panose="02020603050405020304" pitchFamily="18" charset="0"/>
                <a:cs typeface="Times New Roman" panose="02020603050405020304" pitchFamily="18" charset="0"/>
              </a:rPr>
              <a:t> bắng cách cắt khuôn mặt trong ảnh theo tỉ lệ 48x48 rồi chấm điểm ảnh dựa trên model CNN để xác định ảnh sẽ thuộc class nào trong những class đã được train</a:t>
            </a:r>
            <a:r>
              <a:rPr lang="en-US" sz="2000" dirty="0">
                <a:solidFill>
                  <a:schemeClr val="bg1"/>
                </a:solidFill>
                <a:latin typeface="Times New Roman" panose="02020603050405020304" pitchFamily="18" charset="0"/>
                <a:cs typeface="Times New Roman" panose="02020603050405020304" pitchFamily="18" charset="0"/>
              </a:rPr>
              <a:t>. </a:t>
            </a:r>
          </a:p>
        </p:txBody>
      </p:sp>
      <p:grpSp>
        <p:nvGrpSpPr>
          <p:cNvPr id="6" name="Group 5">
            <a:extLst>
              <a:ext uri="{FF2B5EF4-FFF2-40B4-BE49-F238E27FC236}">
                <a16:creationId xmlns:a16="http://schemas.microsoft.com/office/drawing/2014/main" id="{068A8EC5-BF31-430D-BA89-C004E42047D9}"/>
              </a:ext>
            </a:extLst>
          </p:cNvPr>
          <p:cNvGrpSpPr/>
          <p:nvPr/>
        </p:nvGrpSpPr>
        <p:grpSpPr>
          <a:xfrm>
            <a:off x="3812880" y="329364"/>
            <a:ext cx="4971921" cy="731715"/>
            <a:chOff x="710813" y="1827241"/>
            <a:chExt cx="2552456" cy="924560"/>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4" name="Pentagon 24">
              <a:extLst>
                <a:ext uri="{FF2B5EF4-FFF2-40B4-BE49-F238E27FC236}">
                  <a16:creationId xmlns:a16="http://schemas.microsoft.com/office/drawing/2014/main" id="{3D7E8EE8-2E5C-462B-BCB8-9341B147E4A8}"/>
                </a:ext>
              </a:extLst>
            </p:cNvPr>
            <p:cNvSpPr/>
            <p:nvPr/>
          </p:nvSpPr>
          <p:spPr>
            <a:xfrm rot="10800000" flipH="1">
              <a:off x="710813" y="1827241"/>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63CFBC4A-FC2E-429F-9FF4-0725720C2241}"/>
              </a:ext>
            </a:extLst>
          </p:cNvPr>
          <p:cNvGrpSpPr/>
          <p:nvPr/>
        </p:nvGrpSpPr>
        <p:grpSpPr>
          <a:xfrm>
            <a:off x="3771595" y="358066"/>
            <a:ext cx="5203941" cy="729416"/>
            <a:chOff x="5514889" y="656992"/>
            <a:chExt cx="3837340" cy="1269922"/>
          </a:xfrm>
        </p:grpSpPr>
        <p:grpSp>
          <p:nvGrpSpPr>
            <p:cNvPr id="10" name="Group 9">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12" name="TextBox 11">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91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Technology Background Images | Free Vectors, Stock Photos &amp;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 y="-8263"/>
            <a:ext cx="12201747" cy="686626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610489" y="1064030"/>
            <a:ext cx="8878411" cy="5583282"/>
            <a:chOff x="2172457" y="1355969"/>
            <a:chExt cx="7534921" cy="4867176"/>
          </a:xfrm>
        </p:grpSpPr>
        <p:sp>
          <p:nvSpPr>
            <p:cNvPr id="3" name="Freeform 70">
              <a:extLst>
                <a:ext uri="{FF2B5EF4-FFF2-40B4-BE49-F238E27FC236}">
                  <a16:creationId xmlns:a16="http://schemas.microsoft.com/office/drawing/2014/main" id="{669643AD-28CB-419B-BEE6-06CDB25C1ACF}"/>
                </a:ext>
              </a:extLst>
            </p:cNvPr>
            <p:cNvSpPr/>
            <p:nvPr/>
          </p:nvSpPr>
          <p:spPr>
            <a:xfrm rot="10800000">
              <a:off x="6859993" y="4421668"/>
              <a:ext cx="1408483"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Freeform 29">
              <a:extLst>
                <a:ext uri="{FF2B5EF4-FFF2-40B4-BE49-F238E27FC236}">
                  <a16:creationId xmlns:a16="http://schemas.microsoft.com/office/drawing/2014/main" id="{3807A97E-0BAD-470C-AADC-14F20B8D006F}"/>
                </a:ext>
              </a:extLst>
            </p:cNvPr>
            <p:cNvSpPr/>
            <p:nvPr/>
          </p:nvSpPr>
          <p:spPr>
            <a:xfrm>
              <a:off x="3625695" y="1858657"/>
              <a:ext cx="1516316"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06433859-D176-46A4-AF50-510090AA5349}"/>
                </a:ext>
              </a:extLst>
            </p:cNvPr>
            <p:cNvSpPr/>
            <p:nvPr/>
          </p:nvSpPr>
          <p:spPr>
            <a:xfrm>
              <a:off x="4745363" y="2225651"/>
              <a:ext cx="2460744" cy="246074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D03913B7-0476-47DE-9BC6-E417EC8FF246}"/>
                </a:ext>
              </a:extLst>
            </p:cNvPr>
            <p:cNvSpPr/>
            <p:nvPr/>
          </p:nvSpPr>
          <p:spPr>
            <a:xfrm>
              <a:off x="4991439" y="2471727"/>
              <a:ext cx="1968594" cy="1968594"/>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467EC1A7-D597-412C-B0B7-4D3836088150}"/>
                </a:ext>
              </a:extLst>
            </p:cNvPr>
            <p:cNvSpPr/>
            <p:nvPr/>
          </p:nvSpPr>
          <p:spPr>
            <a:xfrm>
              <a:off x="5237514" y="2717802"/>
              <a:ext cx="1476445" cy="1476445"/>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0D21D841-BA0C-4161-9F7F-0D72BE8D3A34}"/>
                </a:ext>
              </a:extLst>
            </p:cNvPr>
            <p:cNvSpPr/>
            <p:nvPr/>
          </p:nvSpPr>
          <p:spPr>
            <a:xfrm>
              <a:off x="6662429" y="2342359"/>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3CC6D5E0-D1B6-4507-9DD2-99814B3785D7}"/>
                </a:ext>
              </a:extLst>
            </p:cNvPr>
            <p:cNvSpPr/>
            <p:nvPr/>
          </p:nvSpPr>
          <p:spPr>
            <a:xfrm>
              <a:off x="6662429" y="4132869"/>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B084F28C-6F93-4038-A31D-2F85AA47D6B8}"/>
                </a:ext>
              </a:extLst>
            </p:cNvPr>
            <p:cNvSpPr/>
            <p:nvPr/>
          </p:nvSpPr>
          <p:spPr>
            <a:xfrm>
              <a:off x="4908873" y="4132869"/>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5FE4D8B2-17E1-4FC8-8369-33FB502822F7}"/>
                </a:ext>
              </a:extLst>
            </p:cNvPr>
            <p:cNvSpPr/>
            <p:nvPr/>
          </p:nvSpPr>
          <p:spPr>
            <a:xfrm>
              <a:off x="4908873" y="2342359"/>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 11">
              <a:extLst>
                <a:ext uri="{FF2B5EF4-FFF2-40B4-BE49-F238E27FC236}">
                  <a16:creationId xmlns:a16="http://schemas.microsoft.com/office/drawing/2014/main" id="{63A01249-9B34-4761-AA88-C2F509C77A32}"/>
                </a:ext>
              </a:extLst>
            </p:cNvPr>
            <p:cNvGrpSpPr/>
            <p:nvPr/>
          </p:nvGrpSpPr>
          <p:grpSpPr>
            <a:xfrm>
              <a:off x="8278990" y="1355969"/>
              <a:ext cx="984297" cy="984297"/>
              <a:chOff x="6657557" y="1620255"/>
              <a:chExt cx="911927" cy="911927"/>
            </a:xfrm>
          </p:grpSpPr>
          <p:sp>
            <p:nvSpPr>
              <p:cNvPr id="13" name="Oval 12">
                <a:extLst>
                  <a:ext uri="{FF2B5EF4-FFF2-40B4-BE49-F238E27FC236}">
                    <a16:creationId xmlns:a16="http://schemas.microsoft.com/office/drawing/2014/main" id="{78C58E5B-C17D-4465-812E-F6B5E42F8E53}"/>
                  </a:ext>
                </a:extLst>
              </p:cNvPr>
              <p:cNvSpPr/>
              <p:nvPr/>
            </p:nvSpPr>
            <p:spPr>
              <a:xfrm>
                <a:off x="6657557" y="1620255"/>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Oval 13">
                <a:extLst>
                  <a:ext uri="{FF2B5EF4-FFF2-40B4-BE49-F238E27FC236}">
                    <a16:creationId xmlns:a16="http://schemas.microsoft.com/office/drawing/2014/main" id="{7F72CF98-A36B-45B0-A4EE-F7A2D3C0BDC3}"/>
                  </a:ext>
                </a:extLst>
              </p:cNvPr>
              <p:cNvSpPr/>
              <p:nvPr/>
            </p:nvSpPr>
            <p:spPr>
              <a:xfrm>
                <a:off x="6733551" y="1696249"/>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Group 14">
              <a:extLst>
                <a:ext uri="{FF2B5EF4-FFF2-40B4-BE49-F238E27FC236}">
                  <a16:creationId xmlns:a16="http://schemas.microsoft.com/office/drawing/2014/main" id="{043C6363-AC46-4E29-92BF-E75CFB874381}"/>
                </a:ext>
              </a:extLst>
            </p:cNvPr>
            <p:cNvGrpSpPr/>
            <p:nvPr/>
          </p:nvGrpSpPr>
          <p:grpSpPr>
            <a:xfrm>
              <a:off x="2679333" y="1355969"/>
              <a:ext cx="984297" cy="984297"/>
              <a:chOff x="1837163" y="4852588"/>
              <a:chExt cx="911927" cy="911927"/>
            </a:xfrm>
          </p:grpSpPr>
          <p:sp>
            <p:nvSpPr>
              <p:cNvPr id="16" name="Oval 15">
                <a:extLst>
                  <a:ext uri="{FF2B5EF4-FFF2-40B4-BE49-F238E27FC236}">
                    <a16:creationId xmlns:a16="http://schemas.microsoft.com/office/drawing/2014/main" id="{B7139F0A-EDF1-4FD4-8E55-44CB276D646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Oval 16">
                <a:extLst>
                  <a:ext uri="{FF2B5EF4-FFF2-40B4-BE49-F238E27FC236}">
                    <a16:creationId xmlns:a16="http://schemas.microsoft.com/office/drawing/2014/main" id="{EBC8BD62-C890-4586-BF65-6A1F0769C2EF}"/>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8623E9B8-42BB-4582-99B5-E4DB80A24EFE}"/>
                </a:ext>
              </a:extLst>
            </p:cNvPr>
            <p:cNvGrpSpPr/>
            <p:nvPr/>
          </p:nvGrpSpPr>
          <p:grpSpPr>
            <a:xfrm>
              <a:off x="2679333" y="4615881"/>
              <a:ext cx="984297" cy="984297"/>
              <a:chOff x="1837163" y="4852588"/>
              <a:chExt cx="911927" cy="911927"/>
            </a:xfrm>
          </p:grpSpPr>
          <p:sp>
            <p:nvSpPr>
              <p:cNvPr id="19" name="Oval 18">
                <a:extLst>
                  <a:ext uri="{FF2B5EF4-FFF2-40B4-BE49-F238E27FC236}">
                    <a16:creationId xmlns:a16="http://schemas.microsoft.com/office/drawing/2014/main" id="{6A11CE4C-F028-4924-A56C-634C7479661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0" name="Oval 19">
                <a:extLst>
                  <a:ext uri="{FF2B5EF4-FFF2-40B4-BE49-F238E27FC236}">
                    <a16:creationId xmlns:a16="http://schemas.microsoft.com/office/drawing/2014/main" id="{F84D6455-2A48-4628-8BFA-90AB450B9BDB}"/>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1" name="그룹 2">
              <a:extLst>
                <a:ext uri="{FF2B5EF4-FFF2-40B4-BE49-F238E27FC236}">
                  <a16:creationId xmlns:a16="http://schemas.microsoft.com/office/drawing/2014/main" id="{BD8BE0CE-640B-46FD-8075-A22977965B5D}"/>
                </a:ext>
              </a:extLst>
            </p:cNvPr>
            <p:cNvGrpSpPr/>
            <p:nvPr/>
          </p:nvGrpSpPr>
          <p:grpSpPr>
            <a:xfrm>
              <a:off x="8278990" y="4615881"/>
              <a:ext cx="984297" cy="984297"/>
              <a:chOff x="6609996" y="4624904"/>
              <a:chExt cx="911927" cy="911927"/>
            </a:xfrm>
          </p:grpSpPr>
          <p:sp>
            <p:nvSpPr>
              <p:cNvPr id="22" name="Oval 21">
                <a:extLst>
                  <a:ext uri="{FF2B5EF4-FFF2-40B4-BE49-F238E27FC236}">
                    <a16:creationId xmlns:a16="http://schemas.microsoft.com/office/drawing/2014/main" id="{A822F918-2C1D-487A-9074-1954361D5DD5}"/>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3" name="Oval 22">
                <a:extLst>
                  <a:ext uri="{FF2B5EF4-FFF2-40B4-BE49-F238E27FC236}">
                    <a16:creationId xmlns:a16="http://schemas.microsoft.com/office/drawing/2014/main" id="{D5D08EE1-341D-47C4-ACB5-FCD264B642BE}"/>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4" name="Oval 23">
              <a:extLst>
                <a:ext uri="{FF2B5EF4-FFF2-40B4-BE49-F238E27FC236}">
                  <a16:creationId xmlns:a16="http://schemas.microsoft.com/office/drawing/2014/main" id="{E2C87016-7FB6-4B41-B85A-827BDFC7CC4D}"/>
                </a:ext>
              </a:extLst>
            </p:cNvPr>
            <p:cNvSpPr/>
            <p:nvPr/>
          </p:nvSpPr>
          <p:spPr>
            <a:xfrm>
              <a:off x="4354453" y="3039338"/>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Oval 24">
              <a:extLst>
                <a:ext uri="{FF2B5EF4-FFF2-40B4-BE49-F238E27FC236}">
                  <a16:creationId xmlns:a16="http://schemas.microsoft.com/office/drawing/2014/main" id="{32639F5E-2E4E-428B-A017-1EC7D24DB688}"/>
                </a:ext>
              </a:extLst>
            </p:cNvPr>
            <p:cNvSpPr/>
            <p:nvPr/>
          </p:nvSpPr>
          <p:spPr>
            <a:xfrm>
              <a:off x="6765086" y="3039338"/>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Freeform 71">
              <a:extLst>
                <a:ext uri="{FF2B5EF4-FFF2-40B4-BE49-F238E27FC236}">
                  <a16:creationId xmlns:a16="http://schemas.microsoft.com/office/drawing/2014/main" id="{E5515D56-FF7C-4753-A229-DBC8175229AF}"/>
                </a:ext>
              </a:extLst>
            </p:cNvPr>
            <p:cNvSpPr/>
            <p:nvPr/>
          </p:nvSpPr>
          <p:spPr>
            <a:xfrm rot="10800000" flipV="1">
              <a:off x="6877611" y="1858657"/>
              <a:ext cx="1390865"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72">
              <a:extLst>
                <a:ext uri="{FF2B5EF4-FFF2-40B4-BE49-F238E27FC236}">
                  <a16:creationId xmlns:a16="http://schemas.microsoft.com/office/drawing/2014/main" id="{ED416515-5222-43C8-A1CF-39DA156D4248}"/>
                </a:ext>
              </a:extLst>
            </p:cNvPr>
            <p:cNvSpPr/>
            <p:nvPr/>
          </p:nvSpPr>
          <p:spPr>
            <a:xfrm flipV="1">
              <a:off x="3644662" y="4384795"/>
              <a:ext cx="1497349"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60C7532-EDD9-4F0E-87D0-82632A496148}"/>
                </a:ext>
              </a:extLst>
            </p:cNvPr>
            <p:cNvSpPr txBox="1"/>
            <p:nvPr/>
          </p:nvSpPr>
          <p:spPr>
            <a:xfrm>
              <a:off x="8106024" y="2343239"/>
              <a:ext cx="1357029" cy="563433"/>
            </a:xfrm>
            <a:prstGeom prst="rect">
              <a:avLst/>
            </a:prstGeom>
            <a:noFill/>
          </p:spPr>
          <p:txBody>
            <a:bodyPr wrap="square" rtlCol="0" anchor="ctr">
              <a:spAutoFit/>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endParaRPr lang="ko-KR" altLang="en-US" b="1"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02DADCD-2C03-40C4-B716-33C849F8C280}"/>
                </a:ext>
              </a:extLst>
            </p:cNvPr>
            <p:cNvSpPr txBox="1"/>
            <p:nvPr/>
          </p:nvSpPr>
          <p:spPr>
            <a:xfrm>
              <a:off x="5298987" y="3120647"/>
              <a:ext cx="1353496" cy="670753"/>
            </a:xfrm>
            <a:prstGeom prst="rect">
              <a:avLst/>
            </a:prstGeom>
            <a:noFill/>
          </p:spPr>
          <p:txBody>
            <a:bodyPr wrap="square" rtlCol="0" anchor="ctr">
              <a:spAutoFit/>
            </a:bodyPr>
            <a:lstStyle/>
            <a:p>
              <a:pPr algn="ctr"/>
              <a:r>
                <a:rPr lang="vi-VN" altLang="ko-KR" sz="4400" b="1" dirty="0" smtClean="0">
                  <a:solidFill>
                    <a:srgbClr val="00B0F0"/>
                  </a:solidFill>
                  <a:cs typeface="Arial" pitchFamily="34" charset="0"/>
                </a:rPr>
                <a:t>MVP</a:t>
              </a:r>
              <a:endParaRPr lang="ko-KR" altLang="en-US" sz="4400" b="1" dirty="0">
                <a:solidFill>
                  <a:srgbClr val="00B0F0"/>
                </a:solidFill>
                <a:cs typeface="Arial" pitchFamily="34" charset="0"/>
              </a:endParaRPr>
            </a:p>
          </p:txBody>
        </p:sp>
        <p:sp>
          <p:nvSpPr>
            <p:cNvPr id="33" name="TextBox 32">
              <a:extLst>
                <a:ext uri="{FF2B5EF4-FFF2-40B4-BE49-F238E27FC236}">
                  <a16:creationId xmlns:a16="http://schemas.microsoft.com/office/drawing/2014/main" id="{67F766C7-D244-4B97-8F0B-EF686B06AEDD}"/>
                </a:ext>
              </a:extLst>
            </p:cNvPr>
            <p:cNvSpPr txBox="1"/>
            <p:nvPr/>
          </p:nvSpPr>
          <p:spPr>
            <a:xfrm>
              <a:off x="8062909" y="5690621"/>
              <a:ext cx="1644469" cy="321962"/>
            </a:xfrm>
            <a:prstGeom prst="rect">
              <a:avLst/>
            </a:prstGeom>
            <a:noFill/>
          </p:spPr>
          <p:txBody>
            <a:bodyPr wrap="square" rtlCol="0" anchor="ctr">
              <a:spAutoFit/>
            </a:bodyPr>
            <a:lstStyle/>
            <a:p>
              <a:pPr algn="just"/>
              <a:r>
                <a:rPr lang="vi-VN" altLang="ko-KR" b="1" dirty="0">
                  <a:latin typeface="Times New Roman" panose="02020603050405020304" pitchFamily="18" charset="0"/>
                  <a:cs typeface="Times New Roman" panose="02020603050405020304" pitchFamily="18" charset="0"/>
                </a:rPr>
                <a:t>Test và cải thiện</a:t>
              </a:r>
              <a:r>
                <a:rPr lang="vi-VN" altLang="ko-KR" dirty="0">
                  <a:latin typeface="Times New Roman" panose="02020603050405020304" pitchFamily="18" charset="0"/>
                  <a:cs typeface="Times New Roman" panose="02020603050405020304" pitchFamily="18" charset="0"/>
                </a:rPr>
                <a:t> </a:t>
              </a:r>
              <a:endParaRPr lang="ko-KR" altLang="en-US" b="1"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9B99E73-665B-4B5F-AB14-75071FC228CC}"/>
                </a:ext>
              </a:extLst>
            </p:cNvPr>
            <p:cNvSpPr txBox="1"/>
            <p:nvPr/>
          </p:nvSpPr>
          <p:spPr>
            <a:xfrm>
              <a:off x="2172457" y="2422290"/>
              <a:ext cx="1904471" cy="321962"/>
            </a:xfrm>
            <a:prstGeom prst="rect">
              <a:avLst/>
            </a:prstGeom>
            <a:noFill/>
          </p:spPr>
          <p:txBody>
            <a:bodyPr wrap="square" rtlCol="0" anchor="ctr">
              <a:spAutoFit/>
            </a:bodyPr>
            <a:lstStyle/>
            <a:p>
              <a:pPr algn="ctr"/>
              <a:r>
                <a:rPr lang="vi-VN" altLang="ko-KR" b="1" dirty="0" smtClean="0">
                  <a:latin typeface="Times New Roman" panose="02020603050405020304" pitchFamily="18" charset="0"/>
                  <a:cs typeface="Times New Roman" panose="02020603050405020304" pitchFamily="18" charset="0"/>
                </a:rPr>
                <a:t>Xác định bài toán</a:t>
              </a:r>
              <a:endParaRPr lang="ko-KR" altLang="en-US"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4CD52669-ADC3-4EAF-9307-D16F508833C3}"/>
                </a:ext>
              </a:extLst>
            </p:cNvPr>
            <p:cNvSpPr txBox="1"/>
            <p:nvPr/>
          </p:nvSpPr>
          <p:spPr>
            <a:xfrm>
              <a:off x="2492965" y="5659712"/>
              <a:ext cx="1357029" cy="563433"/>
            </a:xfrm>
            <a:prstGeom prst="rect">
              <a:avLst/>
            </a:prstGeom>
            <a:noFill/>
          </p:spPr>
          <p:txBody>
            <a:bodyPr wrap="square" rtlCol="0" anchor="ctr">
              <a:spAutoFit/>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máy</a:t>
              </a:r>
              <a:endParaRPr lang="ko-KR" altLang="en-US" b="1" dirty="0">
                <a:latin typeface="Times New Roman" panose="02020603050405020304" pitchFamily="18" charset="0"/>
                <a:cs typeface="Times New Roman" panose="02020603050405020304" pitchFamily="18" charset="0"/>
              </a:endParaRPr>
            </a:p>
          </p:txBody>
        </p:sp>
        <p:sp>
          <p:nvSpPr>
            <p:cNvPr id="44" name="Block Arc 14">
              <a:extLst>
                <a:ext uri="{FF2B5EF4-FFF2-40B4-BE49-F238E27FC236}">
                  <a16:creationId xmlns:a16="http://schemas.microsoft.com/office/drawing/2014/main" id="{541B740F-3A25-410B-B9EF-B307A5C0B7B4}"/>
                </a:ext>
              </a:extLst>
            </p:cNvPr>
            <p:cNvSpPr/>
            <p:nvPr/>
          </p:nvSpPr>
          <p:spPr>
            <a:xfrm rot="16200000">
              <a:off x="6946143" y="3210172"/>
              <a:ext cx="471257" cy="47156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Oval 21">
              <a:extLst>
                <a:ext uri="{FF2B5EF4-FFF2-40B4-BE49-F238E27FC236}">
                  <a16:creationId xmlns:a16="http://schemas.microsoft.com/office/drawing/2014/main" id="{B257E012-9012-4341-A8C9-24AF23C7C8AD}"/>
                </a:ext>
              </a:extLst>
            </p:cNvPr>
            <p:cNvSpPr>
              <a:spLocks noChangeAspect="1"/>
            </p:cNvSpPr>
            <p:nvPr/>
          </p:nvSpPr>
          <p:spPr>
            <a:xfrm>
              <a:off x="4562999" y="3246145"/>
              <a:ext cx="416279" cy="4197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39" name="TextBox 38"/>
          <p:cNvSpPr txBox="1"/>
          <p:nvPr/>
        </p:nvSpPr>
        <p:spPr>
          <a:xfrm>
            <a:off x="10100430" y="1112432"/>
            <a:ext cx="1956766" cy="1846659"/>
          </a:xfrm>
          <a:prstGeom prst="rect">
            <a:avLst/>
          </a:prstGeom>
          <a:noFill/>
        </p:spPr>
        <p:txBody>
          <a:bodyPr wrap="square" rtlCol="0">
            <a:spAutoFit/>
          </a:bodyPr>
          <a:lstStyle/>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Kích thước ban đầu ảnh là 48*48*3</a:t>
            </a: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Ảnh chứa các cảm xúc của khuôn mặt đã được cắt và chia vào các founder</a:t>
            </a:r>
            <a:r>
              <a:rPr lang="en-US" altLang="ko-KR" sz="1600" dirty="0">
                <a:latin typeface="Times New Roman" panose="02020603050405020304" pitchFamily="18" charset="0"/>
                <a:cs typeface="Times New Roman" panose="02020603050405020304" pitchFamily="18" charset="0"/>
              </a:rPr>
              <a:t>.</a:t>
            </a:r>
          </a:p>
          <a:p>
            <a:endParaRPr lang="en-US" dirty="0"/>
          </a:p>
        </p:txBody>
      </p:sp>
      <p:sp>
        <p:nvSpPr>
          <p:cNvPr id="40" name="Rectangle 39"/>
          <p:cNvSpPr/>
          <p:nvPr/>
        </p:nvSpPr>
        <p:spPr>
          <a:xfrm>
            <a:off x="205453" y="4434241"/>
            <a:ext cx="2000705" cy="1815882"/>
          </a:xfrm>
          <a:prstGeom prst="rect">
            <a:avLst/>
          </a:prstGeom>
        </p:spPr>
        <p:txBody>
          <a:bodyPr wrap="square">
            <a:spAutoFit/>
          </a:bodyPr>
          <a:lstStyle/>
          <a:p>
            <a:pPr marL="171459" indent="-171459" algn="just">
              <a:buFont typeface="Wingdings" panose="05000000000000000000" pitchFamily="2" charset="2"/>
              <a:buChar char="Ø"/>
            </a:pP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tìm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a:t>
            </a:r>
            <a:r>
              <a:rPr lang="en-US" sz="1400" dirty="0">
                <a:latin typeface="Times New Roman" panose="02020603050405020304" pitchFamily="18" charset="0"/>
                <a:cs typeface="Times New Roman" panose="02020603050405020304" pitchFamily="18" charset="0"/>
              </a:rPr>
              <a:t> </a:t>
            </a:r>
            <a:r>
              <a:rPr lang="vi-VN" sz="1400" dirty="0" smtClean="0">
                <a:latin typeface="Times New Roman" panose="02020603050405020304" pitchFamily="18" charset="0"/>
                <a:cs typeface="Times New Roman" panose="02020603050405020304" pitchFamily="18" charset="0"/>
              </a:rPr>
              <a:t>cách </a:t>
            </a:r>
            <a:r>
              <a:rPr lang="en-US" sz="1400" dirty="0" err="1" smtClean="0">
                <a:latin typeface="Times New Roman" panose="02020603050405020304" pitchFamily="18" charset="0"/>
                <a:cs typeface="Times New Roman" panose="02020603050405020304" pitchFamily="18" charset="0"/>
              </a:rPr>
              <a:t>phù</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nhận diện được các cảm xúc của khuôn mặt.</a:t>
            </a:r>
          </a:p>
          <a:p>
            <a:pPr marL="171459" indent="-171459" algn="just">
              <a:buFont typeface="Wingdings" panose="05000000000000000000" pitchFamily="2" charset="2"/>
              <a:buChar char="Ø"/>
            </a:pPr>
            <a:r>
              <a:rPr lang="en-US" sz="1400" dirty="0" err="1">
                <a:latin typeface="Times New Roman" panose="02020603050405020304" pitchFamily="18" charset="0"/>
                <a:cs typeface="Times New Roman" panose="02020603050405020304" pitchFamily="18" charset="0"/>
              </a:rPr>
              <a:t>Xây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dựng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Convolutional Neural Network (CNN) </a:t>
            </a:r>
            <a:endParaRPr lang="en-US" altLang="ko-KR" sz="1400" dirty="0">
              <a:latin typeface="Times New Roman" panose="02020603050405020304" pitchFamily="18" charset="0"/>
              <a:cs typeface="Times New Roman" panose="02020603050405020304" pitchFamily="18" charset="0"/>
            </a:endParaRPr>
          </a:p>
        </p:txBody>
      </p:sp>
      <p:sp>
        <p:nvSpPr>
          <p:cNvPr id="41" name="Rectangle 40"/>
          <p:cNvSpPr/>
          <p:nvPr/>
        </p:nvSpPr>
        <p:spPr>
          <a:xfrm>
            <a:off x="10091266" y="4759554"/>
            <a:ext cx="1924902" cy="1323439"/>
          </a:xfrm>
          <a:prstGeom prst="rect">
            <a:avLst/>
          </a:prstGeom>
        </p:spPr>
        <p:txBody>
          <a:bodyPr wrap="square">
            <a:spAutoFit/>
          </a:bodyPr>
          <a:lstStyle/>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Kiểm tra độ chính xác của mô hình vừa xây dựng</a:t>
            </a:r>
            <a:endParaRPr lang="en-US" altLang="ko-KR" sz="1600" dirty="0">
              <a:latin typeface="Times New Roman" panose="02020603050405020304" pitchFamily="18" charset="0"/>
              <a:cs typeface="Times New Roman" panose="02020603050405020304" pitchFamily="18" charset="0"/>
            </a:endParaRP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Cải thiện mô hình</a:t>
            </a:r>
            <a:r>
              <a:rPr lang="en-US" altLang="ko-KR" sz="1600" dirty="0">
                <a:latin typeface="Times New Roman" panose="02020603050405020304" pitchFamily="18" charset="0"/>
                <a:cs typeface="Times New Roman" panose="02020603050405020304" pitchFamily="18" charset="0"/>
              </a:rPr>
              <a:t>.</a:t>
            </a: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Nâng cấp mô hình</a:t>
            </a:r>
            <a:r>
              <a:rPr lang="en-US" altLang="ko-KR" sz="1600" dirty="0">
                <a:latin typeface="Times New Roman" panose="02020603050405020304" pitchFamily="18" charset="0"/>
                <a:cs typeface="Times New Roman" panose="02020603050405020304" pitchFamily="18" charset="0"/>
              </a:rPr>
              <a:t>.</a:t>
            </a:r>
            <a:endParaRPr lang="en-US" sz="1600" dirty="0"/>
          </a:p>
        </p:txBody>
      </p:sp>
      <p:sp>
        <p:nvSpPr>
          <p:cNvPr id="52" name="Oval 31">
            <a:extLst>
              <a:ext uri="{FF2B5EF4-FFF2-40B4-BE49-F238E27FC236}">
                <a16:creationId xmlns:a16="http://schemas.microsoft.com/office/drawing/2014/main" id="{9CEA4298-5C72-495F-935E-04B7A42F93E1}"/>
              </a:ext>
            </a:extLst>
          </p:cNvPr>
          <p:cNvSpPr/>
          <p:nvPr/>
        </p:nvSpPr>
        <p:spPr>
          <a:xfrm>
            <a:off x="2535386" y="1367473"/>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ectangle 16">
            <a:extLst>
              <a:ext uri="{FF2B5EF4-FFF2-40B4-BE49-F238E27FC236}">
                <a16:creationId xmlns:a16="http://schemas.microsoft.com/office/drawing/2014/main" id="{F1978DC7-2159-40E0-A5D4-88F414868797}"/>
              </a:ext>
            </a:extLst>
          </p:cNvPr>
          <p:cNvSpPr/>
          <p:nvPr/>
        </p:nvSpPr>
        <p:spPr>
          <a:xfrm>
            <a:off x="9088852" y="1430135"/>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Freeform 108">
            <a:extLst>
              <a:ext uri="{FF2B5EF4-FFF2-40B4-BE49-F238E27FC236}">
                <a16:creationId xmlns:a16="http://schemas.microsoft.com/office/drawing/2014/main" id="{6A02011B-41CE-4E20-9214-001F7D847E12}"/>
              </a:ext>
            </a:extLst>
          </p:cNvPr>
          <p:cNvSpPr/>
          <p:nvPr/>
        </p:nvSpPr>
        <p:spPr>
          <a:xfrm>
            <a:off x="2520910" y="5090853"/>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Donut 39">
            <a:extLst>
              <a:ext uri="{FF2B5EF4-FFF2-40B4-BE49-F238E27FC236}">
                <a16:creationId xmlns:a16="http://schemas.microsoft.com/office/drawing/2014/main" id="{439297A1-2150-467C-8B3E-08A8C9E0E56F}"/>
              </a:ext>
            </a:extLst>
          </p:cNvPr>
          <p:cNvSpPr/>
          <p:nvPr/>
        </p:nvSpPr>
        <p:spPr>
          <a:xfrm>
            <a:off x="9097959" y="5080362"/>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6" name="Rectangle 55"/>
          <p:cNvSpPr/>
          <p:nvPr/>
        </p:nvSpPr>
        <p:spPr>
          <a:xfrm>
            <a:off x="36079" y="1020510"/>
            <a:ext cx="2173703" cy="1323439"/>
          </a:xfrm>
          <a:prstGeom prst="rect">
            <a:avLst/>
          </a:prstGeom>
        </p:spPr>
        <p:txBody>
          <a:bodyPr wrap="square">
            <a:spAutoFit/>
          </a:bodyPr>
          <a:lstStyle/>
          <a:p>
            <a:pPr marL="171459" indent="-171459" algn="just">
              <a:buFont typeface="Wingdings" panose="05000000000000000000" pitchFamily="2" charset="2"/>
              <a:buChar char="Ø"/>
            </a:pPr>
            <a:r>
              <a:rPr lang="vi-VN" sz="1600" dirty="0">
                <a:latin typeface="Times New Roman" panose="02020603050405020304" pitchFamily="18" charset="0"/>
                <a:cs typeface="Times New Roman" panose="02020603050405020304" pitchFamily="18" charset="0"/>
              </a:rPr>
              <a:t>Nhận diện và phân loại </a:t>
            </a:r>
            <a:r>
              <a:rPr lang="en-US" sz="1600" dirty="0">
                <a:latin typeface="Times New Roman" panose="02020603050405020304" pitchFamily="18" charset="0"/>
                <a:cs typeface="Times New Roman" panose="02020603050405020304" pitchFamily="18" charset="0"/>
              </a:rPr>
              <a:t>(Object Detection and </a:t>
            </a:r>
            <a:r>
              <a:rPr lang="vi-VN" sz="1600" dirty="0">
                <a:latin typeface="Times New Roman" panose="02020603050405020304" pitchFamily="18" charset="0"/>
                <a:cs typeface="Times New Roman" panose="02020603050405020304" pitchFamily="18" charset="0"/>
              </a:rPr>
              <a:t>C</a:t>
            </a:r>
            <a:r>
              <a:rPr lang="en-US" sz="1600" dirty="0" err="1">
                <a:latin typeface="Times New Roman" panose="02020603050405020304" pitchFamily="18" charset="0"/>
                <a:cs typeface="Times New Roman" panose="02020603050405020304" pitchFamily="18" charset="0"/>
              </a:rPr>
              <a:t>lassification</a:t>
            </a:r>
            <a:r>
              <a:rPr lang="en-US" sz="1600" dirty="0" smtClean="0">
                <a:latin typeface="Times New Roman" panose="02020603050405020304" pitchFamily="18" charset="0"/>
                <a:cs typeface="Times New Roman" panose="02020603050405020304" pitchFamily="18" charset="0"/>
              </a:rPr>
              <a:t>)</a:t>
            </a:r>
            <a:r>
              <a:rPr lang="vi-VN"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a:p>
            <a:pPr marL="171459" indent="-171459" algn="just">
              <a:buFont typeface="Wingdings" panose="05000000000000000000" pitchFamily="2" charset="2"/>
              <a:buChar char="Ø"/>
            </a:pPr>
            <a:r>
              <a:rPr lang="vi-VN" sz="1600" dirty="0">
                <a:latin typeface="Times New Roman" panose="02020603050405020304" pitchFamily="18" charset="0"/>
                <a:cs typeface="Times New Roman" panose="02020603050405020304" pitchFamily="18" charset="0"/>
              </a:rPr>
              <a:t>C</a:t>
            </a:r>
            <a:r>
              <a:rPr lang="vi-VN" sz="1600" dirty="0" smtClean="0">
                <a:latin typeface="Times New Roman" panose="02020603050405020304" pitchFamily="18" charset="0"/>
                <a:cs typeface="Times New Roman" panose="02020603050405020304" pitchFamily="18" charset="0"/>
              </a:rPr>
              <a:t>hấm </a:t>
            </a:r>
            <a:r>
              <a:rPr lang="vi-VN" sz="1600" dirty="0">
                <a:latin typeface="Times New Roman" panose="02020603050405020304" pitchFamily="18" charset="0"/>
                <a:cs typeface="Times New Roman" panose="02020603050405020304" pitchFamily="18" charset="0"/>
              </a:rPr>
              <a:t>điểm ảnh dựa trên model CNN</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068A8EC5-BF31-430D-BA89-C004E42047D9}"/>
              </a:ext>
            </a:extLst>
          </p:cNvPr>
          <p:cNvGrpSpPr/>
          <p:nvPr/>
        </p:nvGrpSpPr>
        <p:grpSpPr>
          <a:xfrm>
            <a:off x="3720449" y="25932"/>
            <a:ext cx="4939270" cy="729416"/>
            <a:chOff x="727575" y="1830146"/>
            <a:chExt cx="2535694" cy="921655"/>
          </a:xfrm>
        </p:grpSpPr>
        <p:sp>
          <p:nvSpPr>
            <p:cNvPr id="63"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64"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65" name="Group 64">
            <a:extLst>
              <a:ext uri="{FF2B5EF4-FFF2-40B4-BE49-F238E27FC236}">
                <a16:creationId xmlns:a16="http://schemas.microsoft.com/office/drawing/2014/main" id="{63CFBC4A-FC2E-429F-9FF4-0725720C2241}"/>
              </a:ext>
            </a:extLst>
          </p:cNvPr>
          <p:cNvGrpSpPr/>
          <p:nvPr/>
        </p:nvGrpSpPr>
        <p:grpSpPr>
          <a:xfrm>
            <a:off x="3646513" y="52335"/>
            <a:ext cx="5203941" cy="729416"/>
            <a:chOff x="5514889" y="656992"/>
            <a:chExt cx="3837340" cy="1269922"/>
          </a:xfrm>
        </p:grpSpPr>
        <p:grpSp>
          <p:nvGrpSpPr>
            <p:cNvPr id="66" name="Group 65">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68" name="TextBox 67">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67" name="TextBox 66">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188679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2338648" y="2252904"/>
            <a:ext cx="8562108" cy="4347646"/>
          </a:xfrm>
          <a:prstGeom prst="rect">
            <a:avLst/>
          </a:prstGeom>
        </p:spPr>
      </p:pic>
      <p:sp>
        <p:nvSpPr>
          <p:cNvPr id="4097" name="Rectangle 4096"/>
          <p:cNvSpPr/>
          <p:nvPr/>
        </p:nvSpPr>
        <p:spPr>
          <a:xfrm>
            <a:off x="659478" y="837533"/>
            <a:ext cx="5902036" cy="115264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Pentagon 23">
            <a:extLst>
              <a:ext uri="{FF2B5EF4-FFF2-40B4-BE49-F238E27FC236}">
                <a16:creationId xmlns:a16="http://schemas.microsoft.com/office/drawing/2014/main" id="{4CC8D60E-C47C-44A9-8470-DF5F22C5CE90}"/>
              </a:ext>
            </a:extLst>
          </p:cNvPr>
          <p:cNvSpPr/>
          <p:nvPr/>
        </p:nvSpPr>
        <p:spPr>
          <a:xfrm rot="10800000" flipH="1">
            <a:off x="1316997" y="83274"/>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55" name="Pentagon 24">
            <a:extLst>
              <a:ext uri="{FF2B5EF4-FFF2-40B4-BE49-F238E27FC236}">
                <a16:creationId xmlns:a16="http://schemas.microsoft.com/office/drawing/2014/main" id="{3D7E8EE8-2E5C-462B-BCB8-9341B147E4A8}"/>
              </a:ext>
            </a:extLst>
          </p:cNvPr>
          <p:cNvSpPr/>
          <p:nvPr/>
        </p:nvSpPr>
        <p:spPr>
          <a:xfrm rot="10800000" flipH="1">
            <a:off x="698269" y="29805"/>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256" name="Group 255">
            <a:extLst>
              <a:ext uri="{FF2B5EF4-FFF2-40B4-BE49-F238E27FC236}">
                <a16:creationId xmlns:a16="http://schemas.microsoft.com/office/drawing/2014/main" id="{9AF7068A-4892-4D25-A630-870FF060BCE7}"/>
              </a:ext>
            </a:extLst>
          </p:cNvPr>
          <p:cNvGrpSpPr/>
          <p:nvPr/>
        </p:nvGrpSpPr>
        <p:grpSpPr>
          <a:xfrm>
            <a:off x="709707" y="47926"/>
            <a:ext cx="5245299" cy="602257"/>
            <a:chOff x="5579536" y="874591"/>
            <a:chExt cx="4170055" cy="602257"/>
          </a:xfrm>
        </p:grpSpPr>
        <p:sp>
          <p:nvSpPr>
            <p:cNvPr id="257" name="TextBox 256">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58" name="TextBox 257">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2" name="Rectangle 1"/>
          <p:cNvSpPr/>
          <p:nvPr/>
        </p:nvSpPr>
        <p:spPr>
          <a:xfrm>
            <a:off x="737063" y="1252373"/>
            <a:ext cx="6096000" cy="707886"/>
          </a:xfrm>
          <a:prstGeom prst="rect">
            <a:avLst/>
          </a:prstGeom>
        </p:spPr>
        <p:txBody>
          <a:bodyPr>
            <a:spAutoFit/>
          </a:bodyPr>
          <a:lstStyle/>
          <a:p>
            <a:r>
              <a:rPr lang="vi-VN" sz="20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t>
            </a:r>
            <a:r>
              <a:rPr lang="en-US" sz="20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ử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en-US" sz="2000" b="1"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haarcascade_frontalface_default.xml</a:t>
            </a:r>
            <a:r>
              <a:rPr lang="en-US" sz="20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vi-VN" sz="20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 phát hiện khuôn mặt trong hình ảnh được truyền vào.</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096" name="TextBox 4095"/>
          <p:cNvSpPr txBox="1"/>
          <p:nvPr/>
        </p:nvSpPr>
        <p:spPr>
          <a:xfrm>
            <a:off x="737063" y="842408"/>
            <a:ext cx="3203170" cy="369332"/>
          </a:xfrm>
          <a:prstGeom prst="rect">
            <a:avLst/>
          </a:prstGeom>
          <a:noFill/>
        </p:spPr>
        <p:txBody>
          <a:bodyPr wrap="square" rtlCol="0">
            <a:spAutoFit/>
          </a:bodyPr>
          <a:lstStyle/>
          <a:p>
            <a:r>
              <a:rPr lang="vi-VN" dirty="0" smtClean="0">
                <a:solidFill>
                  <a:schemeClr val="bg1"/>
                </a:solidFill>
              </a:rPr>
              <a:t>2.1 Detect Face</a:t>
            </a:r>
            <a:endParaRPr lang="en-US" dirty="0">
              <a:solidFill>
                <a:schemeClr val="bg1"/>
              </a:solidFill>
            </a:endParaRPr>
          </a:p>
        </p:txBody>
      </p:sp>
    </p:spTree>
    <p:extLst>
      <p:ext uri="{BB962C8B-B14F-4D97-AF65-F5344CB8AC3E}">
        <p14:creationId xmlns:p14="http://schemas.microsoft.com/office/powerpoint/2010/main" val="8517058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825154" y="3308466"/>
            <a:ext cx="3605530" cy="3161665"/>
            <a:chOff x="1608224" y="743675"/>
            <a:chExt cx="3605530" cy="3161665"/>
          </a:xfrm>
        </p:grpSpPr>
        <p:pic>
          <p:nvPicPr>
            <p:cNvPr id="14" name="Picture 13"/>
            <p:cNvPicPr/>
            <p:nvPr/>
          </p:nvPicPr>
          <p:blipFill>
            <a:blip r:embed="rId3"/>
            <a:stretch>
              <a:fillRect/>
            </a:stretch>
          </p:blipFill>
          <p:spPr>
            <a:xfrm>
              <a:off x="1608224" y="743675"/>
              <a:ext cx="3605530" cy="3161665"/>
            </a:xfrm>
            <a:prstGeom prst="rect">
              <a:avLst/>
            </a:prstGeom>
          </p:spPr>
        </p:pic>
        <p:grpSp>
          <p:nvGrpSpPr>
            <p:cNvPr id="11" name="Group 10">
              <a:extLst>
                <a:ext uri="{FF2B5EF4-FFF2-40B4-BE49-F238E27FC236}">
                  <a16:creationId xmlns:a16="http://schemas.microsoft.com/office/drawing/2014/main" id="{F9ECE2DF-48F9-40EB-87C1-DF24270DF8BC}"/>
                </a:ext>
              </a:extLst>
            </p:cNvPr>
            <p:cNvGrpSpPr/>
            <p:nvPr/>
          </p:nvGrpSpPr>
          <p:grpSpPr>
            <a:xfrm rot="16200000" flipV="1">
              <a:off x="3867849" y="2641224"/>
              <a:ext cx="286292" cy="274112"/>
              <a:chOff x="1582614" y="2839915"/>
              <a:chExt cx="589085" cy="589085"/>
            </a:xfrm>
            <a:solidFill>
              <a:schemeClr val="bg1"/>
            </a:solidFill>
          </p:grpSpPr>
          <p:sp>
            <p:nvSpPr>
              <p:cNvPr id="12" name="Rectangle 11">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9ECE2DF-48F9-40EB-87C1-DF24270DF8BC}"/>
                </a:ext>
              </a:extLst>
            </p:cNvPr>
            <p:cNvGrpSpPr/>
            <p:nvPr/>
          </p:nvGrpSpPr>
          <p:grpSpPr>
            <a:xfrm flipV="1">
              <a:off x="2939594" y="2641224"/>
              <a:ext cx="286292" cy="274112"/>
              <a:chOff x="1582614" y="2839915"/>
              <a:chExt cx="589085" cy="589085"/>
            </a:xfrm>
            <a:solidFill>
              <a:schemeClr val="bg1"/>
            </a:solidFill>
          </p:grpSpPr>
          <p:sp>
            <p:nvSpPr>
              <p:cNvPr id="16" name="Rectangle 15">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5400000" flipV="1">
              <a:off x="2939594" y="1660537"/>
              <a:ext cx="286293" cy="274113"/>
              <a:chOff x="1582614" y="2839915"/>
              <a:chExt cx="589088" cy="589088"/>
            </a:xfrm>
            <a:solidFill>
              <a:schemeClr val="bg1"/>
            </a:solidFill>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E728039-E046-493F-AC4B-DE66C9D9B2D6}"/>
                  </a:ext>
                </a:extLst>
              </p:cNvPr>
              <p:cNvSpPr/>
              <p:nvPr/>
            </p:nvSpPr>
            <p:spPr>
              <a:xfrm>
                <a:off x="1582615" y="2839918"/>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5FF8D4E-D02B-4C7A-B042-DD28BE662AD5}"/>
                  </a:ext>
                </a:extLst>
              </p:cNvPr>
              <p:cNvSpPr/>
              <p:nvPr/>
            </p:nvSpPr>
            <p:spPr>
              <a:xfrm rot="5400000">
                <a:off x="1808580" y="2613954"/>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9ECE2DF-48F9-40EB-87C1-DF24270DF8BC}"/>
                </a:ext>
              </a:extLst>
            </p:cNvPr>
            <p:cNvGrpSpPr/>
            <p:nvPr/>
          </p:nvGrpSpPr>
          <p:grpSpPr>
            <a:xfrm rot="10800000" flipV="1">
              <a:off x="3873939" y="1651221"/>
              <a:ext cx="286292" cy="274112"/>
              <a:chOff x="1582613" y="2839915"/>
              <a:chExt cx="589085" cy="589085"/>
            </a:xfrm>
            <a:solidFill>
              <a:schemeClr val="bg1"/>
            </a:solidFill>
          </p:grpSpPr>
          <p:sp>
            <p:nvSpPr>
              <p:cNvPr id="22" name="Rectangle 21">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FF8D4E-D02B-4C7A-B042-DD28BE662AD5}"/>
                  </a:ext>
                </a:extLst>
              </p:cNvPr>
              <p:cNvSpPr/>
              <p:nvPr/>
            </p:nvSpPr>
            <p:spPr>
              <a:xfrm rot="5400000">
                <a:off x="1808576" y="2613954"/>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5" name="Picture 24"/>
          <p:cNvPicPr/>
          <p:nvPr/>
        </p:nvPicPr>
        <p:blipFill>
          <a:blip r:embed="rId4"/>
          <a:stretch>
            <a:fillRect/>
          </a:stretch>
        </p:blipFill>
        <p:spPr>
          <a:xfrm>
            <a:off x="7729714" y="3665693"/>
            <a:ext cx="3334182" cy="2654271"/>
          </a:xfrm>
          <a:prstGeom prst="rect">
            <a:avLst/>
          </a:prstGeom>
        </p:spPr>
      </p:pic>
      <p:pic>
        <p:nvPicPr>
          <p:cNvPr id="26" name="Picture 25"/>
          <p:cNvPicPr/>
          <p:nvPr/>
        </p:nvPicPr>
        <p:blipFill>
          <a:blip r:embed="rId5"/>
          <a:stretch>
            <a:fillRect/>
          </a:stretch>
        </p:blipFill>
        <p:spPr>
          <a:xfrm>
            <a:off x="6828981" y="526394"/>
            <a:ext cx="4836908" cy="2798195"/>
          </a:xfrm>
          <a:prstGeom prst="rect">
            <a:avLst/>
          </a:prstGeom>
        </p:spPr>
      </p:pic>
      <p:sp>
        <p:nvSpPr>
          <p:cNvPr id="27" name="Right Arrow 26"/>
          <p:cNvSpPr/>
          <p:nvPr/>
        </p:nvSpPr>
        <p:spPr>
          <a:xfrm>
            <a:off x="4671545" y="4490124"/>
            <a:ext cx="2834848" cy="999585"/>
          </a:xfrm>
          <a:prstGeom prst="rightArrow">
            <a:avLst/>
          </a:prstGeom>
          <a:solidFill>
            <a:srgbClr val="F0AF2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Down Arrow 28"/>
          <p:cNvSpPr/>
          <p:nvPr/>
        </p:nvSpPr>
        <p:spPr>
          <a:xfrm>
            <a:off x="2398297" y="1851988"/>
            <a:ext cx="799121" cy="1346662"/>
          </a:xfrm>
          <a:prstGeom prst="downArrow">
            <a:avLst/>
          </a:prstGeom>
          <a:solidFill>
            <a:srgbClr val="F0AF2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1" name="TextBox 30"/>
          <p:cNvSpPr txBox="1"/>
          <p:nvPr/>
        </p:nvSpPr>
        <p:spPr>
          <a:xfrm>
            <a:off x="9958442" y="4362384"/>
            <a:ext cx="1139965" cy="1569660"/>
          </a:xfrm>
          <a:prstGeom prst="rect">
            <a:avLst/>
          </a:prstGeom>
          <a:noFill/>
        </p:spPr>
        <p:txBody>
          <a:bodyPr wrap="square" rtlCol="0">
            <a:spAutoFit/>
          </a:bodyPr>
          <a:lstStyle/>
          <a:p>
            <a:r>
              <a:rPr lang="vi-VN" sz="1600" dirty="0" smtClean="0">
                <a:solidFill>
                  <a:schemeClr val="tx1">
                    <a:lumMod val="95000"/>
                    <a:lumOff val="5000"/>
                  </a:schemeClr>
                </a:solidFill>
                <a:latin typeface="Times New Roman" panose="02020603050405020304" pitchFamily="18" charset="0"/>
                <a:cs typeface="Times New Roman" panose="02020603050405020304" pitchFamily="18" charset="0"/>
              </a:rPr>
              <a:t>Ảnh đầu ra là ảnh mặt người và đã được resize (48*48*3)</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9" name="Pentagon 23">
            <a:extLst>
              <a:ext uri="{FF2B5EF4-FFF2-40B4-BE49-F238E27FC236}">
                <a16:creationId xmlns:a16="http://schemas.microsoft.com/office/drawing/2014/main" id="{4CC8D60E-C47C-44A9-8470-DF5F22C5CE90}"/>
              </a:ext>
            </a:extLst>
          </p:cNvPr>
          <p:cNvSpPr/>
          <p:nvPr/>
        </p:nvSpPr>
        <p:spPr>
          <a:xfrm rot="10800000" flipH="1">
            <a:off x="817975" y="145357"/>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40" name="Pentagon 24">
            <a:extLst>
              <a:ext uri="{FF2B5EF4-FFF2-40B4-BE49-F238E27FC236}">
                <a16:creationId xmlns:a16="http://schemas.microsoft.com/office/drawing/2014/main" id="{3D7E8EE8-2E5C-462B-BCB8-9341B147E4A8}"/>
              </a:ext>
            </a:extLst>
          </p:cNvPr>
          <p:cNvSpPr/>
          <p:nvPr/>
        </p:nvSpPr>
        <p:spPr>
          <a:xfrm rot="10800000" flipH="1">
            <a:off x="199247" y="91888"/>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41" name="Group 40">
            <a:extLst>
              <a:ext uri="{FF2B5EF4-FFF2-40B4-BE49-F238E27FC236}">
                <a16:creationId xmlns:a16="http://schemas.microsoft.com/office/drawing/2014/main" id="{9AF7068A-4892-4D25-A630-870FF060BCE7}"/>
              </a:ext>
            </a:extLst>
          </p:cNvPr>
          <p:cNvGrpSpPr/>
          <p:nvPr/>
        </p:nvGrpSpPr>
        <p:grpSpPr>
          <a:xfrm>
            <a:off x="210685" y="110009"/>
            <a:ext cx="5245299" cy="602257"/>
            <a:chOff x="5579536" y="874591"/>
            <a:chExt cx="4170055" cy="602257"/>
          </a:xfrm>
        </p:grpSpPr>
        <p:sp>
          <p:nvSpPr>
            <p:cNvPr id="42" name="TextBox 41">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44" name="Rectangle 43"/>
          <p:cNvSpPr/>
          <p:nvPr/>
        </p:nvSpPr>
        <p:spPr>
          <a:xfrm>
            <a:off x="427164" y="982986"/>
            <a:ext cx="2663704" cy="40704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18604" y="982986"/>
            <a:ext cx="3203170" cy="369332"/>
          </a:xfrm>
          <a:prstGeom prst="rect">
            <a:avLst/>
          </a:prstGeom>
          <a:noFill/>
        </p:spPr>
        <p:txBody>
          <a:bodyPr wrap="square" rtlCol="0">
            <a:spAutoFit/>
          </a:bodyPr>
          <a:lstStyle/>
          <a:p>
            <a:r>
              <a:rPr lang="vi-VN" dirty="0" smtClean="0">
                <a:solidFill>
                  <a:schemeClr val="bg1"/>
                </a:solidFill>
              </a:rPr>
              <a:t>2.1 Detect Face</a:t>
            </a:r>
            <a:endParaRPr lang="en-US" dirty="0">
              <a:solidFill>
                <a:schemeClr val="bg1"/>
              </a:solidFill>
            </a:endParaRPr>
          </a:p>
        </p:txBody>
      </p:sp>
      <p:sp>
        <p:nvSpPr>
          <p:cNvPr id="45" name="Oval 44"/>
          <p:cNvSpPr/>
          <p:nvPr/>
        </p:nvSpPr>
        <p:spPr>
          <a:xfrm>
            <a:off x="562785" y="1987123"/>
            <a:ext cx="1873941" cy="5892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20098" y="2097086"/>
            <a:ext cx="2992582" cy="369332"/>
          </a:xfrm>
          <a:prstGeom prst="rect">
            <a:avLst/>
          </a:prstGeom>
          <a:noFill/>
        </p:spPr>
        <p:txBody>
          <a:bodyPr wrap="square" rtlCol="0">
            <a:spAutoFit/>
          </a:bodyPr>
          <a:lstStyle/>
          <a:p>
            <a:r>
              <a:rPr lang="vi-VN" dirty="0" smtClean="0">
                <a:solidFill>
                  <a:srgbClr val="00B0F0"/>
                </a:solidFill>
              </a:rPr>
              <a:t>Truyền ảnh vào</a:t>
            </a:r>
            <a:endParaRPr lang="en-US" dirty="0">
              <a:solidFill>
                <a:srgbClr val="00B0F0"/>
              </a:solidFill>
            </a:endParaRPr>
          </a:p>
        </p:txBody>
      </p:sp>
      <p:sp>
        <p:nvSpPr>
          <p:cNvPr id="47" name="Oval 46"/>
          <p:cNvSpPr/>
          <p:nvPr/>
        </p:nvSpPr>
        <p:spPr>
          <a:xfrm>
            <a:off x="4905576" y="5606631"/>
            <a:ext cx="2409886" cy="5892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905575" y="5692469"/>
            <a:ext cx="3307992" cy="369332"/>
          </a:xfrm>
          <a:prstGeom prst="rect">
            <a:avLst/>
          </a:prstGeom>
          <a:noFill/>
        </p:spPr>
        <p:txBody>
          <a:bodyPr wrap="square" rtlCol="0">
            <a:spAutoFit/>
          </a:bodyPr>
          <a:lstStyle/>
          <a:p>
            <a:r>
              <a:rPr lang="vi-VN" b="1" i="1" dirty="0">
                <a:solidFill>
                  <a:srgbClr val="00B0F0"/>
                </a:solidFill>
                <a:latin typeface="Times New Roman" panose="02020603050405020304" pitchFamily="18" charset="0"/>
                <a:cs typeface="Times New Roman" panose="02020603050405020304" pitchFamily="18" charset="0"/>
              </a:rPr>
              <a:t>load_and_align_images </a:t>
            </a:r>
            <a:endParaRPr lang="en-US"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41323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stretch>
            <a:fillRect/>
          </a:stretch>
        </p:blipFill>
        <p:spPr>
          <a:xfrm>
            <a:off x="244400" y="3184356"/>
            <a:ext cx="3638561" cy="2801045"/>
          </a:xfrm>
          <a:prstGeom prst="rect">
            <a:avLst/>
          </a:prstGeom>
        </p:spPr>
      </p:pic>
      <p:sp>
        <p:nvSpPr>
          <p:cNvPr id="2" name="Down Arrow 1"/>
          <p:cNvSpPr/>
          <p:nvPr/>
        </p:nvSpPr>
        <p:spPr>
          <a:xfrm rot="13994512">
            <a:off x="4440116" y="3799336"/>
            <a:ext cx="532014" cy="1047404"/>
          </a:xfrm>
          <a:prstGeom prst="downArrow">
            <a:avLst/>
          </a:prstGeom>
          <a:solidFill>
            <a:srgbClr val="F0AF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4"/>
          <a:stretch>
            <a:fillRect/>
          </a:stretch>
        </p:blipFill>
        <p:spPr>
          <a:xfrm>
            <a:off x="8200881" y="5036114"/>
            <a:ext cx="3822412" cy="794980"/>
          </a:xfrm>
          <a:prstGeom prst="rect">
            <a:avLst/>
          </a:prstGeom>
        </p:spPr>
      </p:pic>
      <p:sp>
        <p:nvSpPr>
          <p:cNvPr id="16" name="Down Arrow 15"/>
          <p:cNvSpPr/>
          <p:nvPr/>
        </p:nvSpPr>
        <p:spPr>
          <a:xfrm rot="18779723">
            <a:off x="7666393" y="3865144"/>
            <a:ext cx="532014" cy="1047404"/>
          </a:xfrm>
          <a:prstGeom prst="downArrow">
            <a:avLst/>
          </a:prstGeom>
          <a:solidFill>
            <a:srgbClr val="F0AF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90615" y="2121951"/>
            <a:ext cx="2527069" cy="23857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9619A2D2-21A2-4C1A-B73E-AABC7758BB2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24871" y="2533608"/>
            <a:ext cx="1886434" cy="1647213"/>
          </a:xfrm>
          <a:prstGeom prst="rect">
            <a:avLst/>
          </a:prstGeom>
        </p:spPr>
      </p:pic>
      <p:sp>
        <p:nvSpPr>
          <p:cNvPr id="20" name="Oval 19"/>
          <p:cNvSpPr/>
          <p:nvPr/>
        </p:nvSpPr>
        <p:spPr>
          <a:xfrm>
            <a:off x="1339587" y="2533608"/>
            <a:ext cx="1074465" cy="5403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418320" y="4089862"/>
            <a:ext cx="1161594" cy="59269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24364" y="4123213"/>
            <a:ext cx="1155550" cy="461665"/>
          </a:xfrm>
          <a:prstGeom prst="rect">
            <a:avLst/>
          </a:prstGeom>
          <a:noFill/>
        </p:spPr>
        <p:txBody>
          <a:bodyPr wrap="square" rtlCol="0">
            <a:spAutoFit/>
          </a:bodyPr>
          <a:lstStyle/>
          <a:p>
            <a:r>
              <a:rPr lang="vi-VN" sz="2400" b="1" dirty="0" smtClean="0">
                <a:solidFill>
                  <a:schemeClr val="accent1"/>
                </a:solidFill>
                <a:latin typeface="Times New Roman" panose="02020603050405020304" pitchFamily="18" charset="0"/>
                <a:cs typeface="Times New Roman" panose="02020603050405020304" pitchFamily="18" charset="0"/>
              </a:rPr>
              <a:t>Output</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22" name="Isosceles Triangle 21"/>
          <p:cNvSpPr/>
          <p:nvPr/>
        </p:nvSpPr>
        <p:spPr>
          <a:xfrm>
            <a:off x="5355009" y="1109639"/>
            <a:ext cx="1998280" cy="90968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85152" y="1512713"/>
            <a:ext cx="1193199" cy="523220"/>
          </a:xfrm>
          <a:prstGeom prst="rect">
            <a:avLst/>
          </a:prstGeom>
          <a:noFill/>
        </p:spPr>
        <p:txBody>
          <a:bodyPr wrap="square" rtlCol="0">
            <a:spAutoFit/>
          </a:bodyPr>
          <a:lstStyle/>
          <a:p>
            <a:r>
              <a:rPr lang="vi-VN" sz="2800" b="1" dirty="0" smtClean="0">
                <a:solidFill>
                  <a:srgbClr val="00B0F0"/>
                </a:solidFill>
                <a:latin typeface="Times New Roman" panose="02020603050405020304" pitchFamily="18" charset="0"/>
                <a:cs typeface="Times New Roman" panose="02020603050405020304" pitchFamily="18" charset="0"/>
              </a:rPr>
              <a:t>Model</a:t>
            </a:r>
            <a:endParaRPr lang="en-US" sz="2800" b="1" dirty="0">
              <a:solidFill>
                <a:srgbClr val="00B0F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404805" y="2541367"/>
            <a:ext cx="1164289" cy="461665"/>
          </a:xfrm>
          <a:prstGeom prst="rect">
            <a:avLst/>
          </a:prstGeom>
          <a:noFill/>
        </p:spPr>
        <p:txBody>
          <a:bodyPr wrap="square" rtlCol="0">
            <a:spAutoFit/>
          </a:bodyPr>
          <a:lstStyle/>
          <a:p>
            <a:r>
              <a:rPr lang="vi-VN" sz="2400" b="1" dirty="0" smtClean="0">
                <a:solidFill>
                  <a:schemeClr val="accent1"/>
                </a:solidFill>
                <a:latin typeface="Times New Roman" panose="02020603050405020304" pitchFamily="18" charset="0"/>
                <a:cs typeface="Times New Roman" panose="02020603050405020304" pitchFamily="18" charset="0"/>
              </a:rPr>
              <a:t>Input</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24" name="Pentagon 23">
            <a:extLst>
              <a:ext uri="{FF2B5EF4-FFF2-40B4-BE49-F238E27FC236}">
                <a16:creationId xmlns:a16="http://schemas.microsoft.com/office/drawing/2014/main" id="{4CC8D60E-C47C-44A9-8470-DF5F22C5CE90}"/>
              </a:ext>
            </a:extLst>
          </p:cNvPr>
          <p:cNvSpPr/>
          <p:nvPr/>
        </p:nvSpPr>
        <p:spPr>
          <a:xfrm rot="10800000" flipH="1">
            <a:off x="1003966" y="136897"/>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5" name="Pentagon 24">
            <a:extLst>
              <a:ext uri="{FF2B5EF4-FFF2-40B4-BE49-F238E27FC236}">
                <a16:creationId xmlns:a16="http://schemas.microsoft.com/office/drawing/2014/main" id="{3D7E8EE8-2E5C-462B-BCB8-9341B147E4A8}"/>
              </a:ext>
            </a:extLst>
          </p:cNvPr>
          <p:cNvSpPr/>
          <p:nvPr/>
        </p:nvSpPr>
        <p:spPr>
          <a:xfrm rot="10800000" flipH="1">
            <a:off x="385238" y="83428"/>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26" name="Group 25">
            <a:extLst>
              <a:ext uri="{FF2B5EF4-FFF2-40B4-BE49-F238E27FC236}">
                <a16:creationId xmlns:a16="http://schemas.microsoft.com/office/drawing/2014/main" id="{9AF7068A-4892-4D25-A630-870FF060BCE7}"/>
              </a:ext>
            </a:extLst>
          </p:cNvPr>
          <p:cNvGrpSpPr/>
          <p:nvPr/>
        </p:nvGrpSpPr>
        <p:grpSpPr>
          <a:xfrm>
            <a:off x="396676" y="101549"/>
            <a:ext cx="5245299" cy="602257"/>
            <a:chOff x="5579536" y="874591"/>
            <a:chExt cx="4170055" cy="602257"/>
          </a:xfrm>
        </p:grpSpPr>
        <p:sp>
          <p:nvSpPr>
            <p:cNvPr id="27" name="TextBox 26">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23" name="Rectangle 22"/>
          <p:cNvSpPr/>
          <p:nvPr/>
        </p:nvSpPr>
        <p:spPr>
          <a:xfrm>
            <a:off x="527972" y="954087"/>
            <a:ext cx="2758917" cy="474178"/>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9719" y="931148"/>
            <a:ext cx="3203170" cy="461665"/>
          </a:xfrm>
          <a:prstGeom prst="rect">
            <a:avLst/>
          </a:prstGeom>
          <a:noFill/>
        </p:spPr>
        <p:txBody>
          <a:bodyPr wrap="square" rtlCol="0">
            <a:spAutoFit/>
          </a:bodyPr>
          <a:lstStyle/>
          <a:p>
            <a:r>
              <a:rPr lang="vi-VN" sz="2400" b="1" dirty="0" smtClean="0">
                <a:solidFill>
                  <a:schemeClr val="bg1"/>
                </a:solidFill>
                <a:latin typeface="Times New Roman" panose="02020603050405020304" pitchFamily="18" charset="0"/>
                <a:cs typeface="Times New Roman" panose="02020603050405020304" pitchFamily="18" charset="0"/>
              </a:rPr>
              <a:t>2.2 </a:t>
            </a:r>
            <a:r>
              <a:rPr lang="vi-VN" sz="2400" b="1" dirty="0">
                <a:solidFill>
                  <a:schemeClr val="bg1"/>
                </a:solidFill>
                <a:latin typeface="Times New Roman" panose="02020603050405020304" pitchFamily="18" charset="0"/>
                <a:cs typeface="Times New Roman" panose="02020603050405020304" pitchFamily="18" charset="0"/>
              </a:rPr>
              <a:t>C</a:t>
            </a:r>
            <a:r>
              <a:rPr lang="en-US" sz="2400" b="1" dirty="0" err="1">
                <a:solidFill>
                  <a:schemeClr val="bg1"/>
                </a:solidFill>
                <a:latin typeface="Times New Roman" panose="02020603050405020304" pitchFamily="18" charset="0"/>
                <a:cs typeface="Times New Roman" panose="02020603050405020304" pitchFamily="18" charset="0"/>
              </a:rPr>
              <a:t>lassification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randombar(horizontal)">
                                      <p:cBhvr>
                                        <p:cTn id="13" dur="500"/>
                                        <p:tgtEl>
                                          <p:spTgt spid="4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169"/>
            <a:ext cx="12192001" cy="687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1293438" y="3421848"/>
            <a:ext cx="4613823" cy="3278210"/>
          </a:xfrm>
          <a:prstGeom prst="rect">
            <a:avLst/>
          </a:prstGeom>
        </p:spPr>
      </p:pic>
      <p:pic>
        <p:nvPicPr>
          <p:cNvPr id="7" name="Picture 6"/>
          <p:cNvPicPr/>
          <p:nvPr/>
        </p:nvPicPr>
        <p:blipFill>
          <a:blip r:embed="rId4"/>
          <a:stretch>
            <a:fillRect/>
          </a:stretch>
        </p:blipFill>
        <p:spPr>
          <a:xfrm>
            <a:off x="7025640" y="1040493"/>
            <a:ext cx="4922519" cy="2069036"/>
          </a:xfrm>
          <a:prstGeom prst="rect">
            <a:avLst/>
          </a:prstGeom>
        </p:spPr>
      </p:pic>
      <p:grpSp>
        <p:nvGrpSpPr>
          <p:cNvPr id="17" name="Group 16">
            <a:extLst>
              <a:ext uri="{FF2B5EF4-FFF2-40B4-BE49-F238E27FC236}">
                <a16:creationId xmlns:a16="http://schemas.microsoft.com/office/drawing/2014/main" id="{068A8EC5-BF31-430D-BA89-C004E42047D9}"/>
              </a:ext>
            </a:extLst>
          </p:cNvPr>
          <p:cNvGrpSpPr/>
          <p:nvPr/>
        </p:nvGrpSpPr>
        <p:grpSpPr>
          <a:xfrm>
            <a:off x="606570" y="311076"/>
            <a:ext cx="4939270" cy="729416"/>
            <a:chOff x="727575" y="1830146"/>
            <a:chExt cx="2535694" cy="921655"/>
          </a:xfrm>
        </p:grpSpPr>
        <p:sp>
          <p:nvSpPr>
            <p:cNvPr id="1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0" name="Group 19">
            <a:extLst>
              <a:ext uri="{FF2B5EF4-FFF2-40B4-BE49-F238E27FC236}">
                <a16:creationId xmlns:a16="http://schemas.microsoft.com/office/drawing/2014/main" id="{A44A6554-6B91-4095-BCBE-49026DDE944E}"/>
              </a:ext>
            </a:extLst>
          </p:cNvPr>
          <p:cNvGrpSpPr/>
          <p:nvPr/>
        </p:nvGrpSpPr>
        <p:grpSpPr>
          <a:xfrm>
            <a:off x="543400" y="370493"/>
            <a:ext cx="5033577" cy="615163"/>
            <a:chOff x="5531005" y="2375079"/>
            <a:chExt cx="3737260" cy="615163"/>
          </a:xfrm>
        </p:grpSpPr>
        <p:sp>
          <p:nvSpPr>
            <p:cNvPr id="21" name="TextBox 2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6" name="Rectangle 15"/>
          <p:cNvSpPr/>
          <p:nvPr/>
        </p:nvSpPr>
        <p:spPr>
          <a:xfrm>
            <a:off x="649142" y="1196949"/>
            <a:ext cx="3400165" cy="7418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4654" y="1338904"/>
            <a:ext cx="2061673" cy="461665"/>
          </a:xfrm>
          <a:prstGeom prst="rect">
            <a:avLst/>
          </a:prstGeom>
          <a:noFill/>
        </p:spPr>
        <p:txBody>
          <a:bodyPr wrap="square" rtlCol="0">
            <a:spAutoFit/>
          </a:bodyPr>
          <a:lstStyle/>
          <a:p>
            <a:r>
              <a:rPr lang="vi-VN" sz="2400" b="1" dirty="0" smtClean="0">
                <a:solidFill>
                  <a:schemeClr val="bg1"/>
                </a:solidFill>
                <a:latin typeface="Times New Roman" panose="02020603050405020304" pitchFamily="18" charset="0"/>
                <a:cs typeface="Times New Roman" panose="02020603050405020304" pitchFamily="18" charset="0"/>
              </a:rPr>
              <a:t>MODEL 1</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1293438" y="2525474"/>
            <a:ext cx="4613823" cy="89637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36009" y="2523515"/>
            <a:ext cx="4458499" cy="803297"/>
          </a:xfrm>
          <a:prstGeom prst="rect">
            <a:avLst/>
          </a:prstGeom>
        </p:spPr>
        <p:txBody>
          <a:bodyPr wrap="square">
            <a:spAutoFit/>
          </a:bodyPr>
          <a:lstStyle/>
          <a:p>
            <a:pPr algn="just">
              <a:lnSpc>
                <a:spcPct val="115000"/>
              </a:lnSpc>
            </a:pPr>
            <a:r>
              <a:rPr lang="vi-VN"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Chia bộ dữ liệu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sử</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80%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ảnh</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đào</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tạo</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20%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r>
              <a:rPr lang="vi-VN" sz="1400" dirty="0" smtClean="0">
                <a:solidFill>
                  <a:schemeClr val="bg1"/>
                </a:solidFill>
                <a:latin typeface="Times New Roman" panose="02020603050405020304" pitchFamily="18" charset="0"/>
                <a:ea typeface="Calibri" panose="020F0502020204030204" pitchFamily="34" charset="0"/>
              </a:rPr>
              <a:t>Lấy </a:t>
            </a:r>
            <a:r>
              <a:rPr lang="vi-VN" sz="1400" dirty="0">
                <a:solidFill>
                  <a:schemeClr val="bg1"/>
                </a:solidFill>
                <a:latin typeface="Times New Roman" panose="02020603050405020304" pitchFamily="18" charset="0"/>
                <a:ea typeface="Calibri" panose="020F0502020204030204" pitchFamily="34" charset="0"/>
              </a:rPr>
              <a:t>trực tiếp từ founder bằng thư viện:</a:t>
            </a:r>
            <a:endParaRPr lang="en-US" sz="1400" dirty="0">
              <a:solidFill>
                <a:schemeClr val="bg1"/>
              </a:solidFill>
            </a:endParaRPr>
          </a:p>
        </p:txBody>
      </p:sp>
      <p:sp>
        <p:nvSpPr>
          <p:cNvPr id="26" name="Rectangle 25"/>
          <p:cNvSpPr/>
          <p:nvPr/>
        </p:nvSpPr>
        <p:spPr>
          <a:xfrm>
            <a:off x="7025640" y="3113587"/>
            <a:ext cx="4922519" cy="116139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a:spLocks noChangeArrowheads="1"/>
          </p:cNvSpPr>
          <p:nvPr/>
        </p:nvSpPr>
        <p:spPr bwMode="auto">
          <a:xfrm>
            <a:off x="7025640" y="3155673"/>
            <a:ext cx="475487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ác</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kênh</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RGB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[0, 255] .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tưởng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ron.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đây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[0, 1]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9597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ircle(in)">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26" grpId="0" animBg="1"/>
      <p:bldP spid="8"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4216</TotalTime>
  <Words>1634</Words>
  <Application>Microsoft Office PowerPoint</Application>
  <PresentationFormat>Widescreen</PresentationFormat>
  <Paragraphs>156</Paragraphs>
  <Slides>20</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맑은 고딕</vt:lpstr>
      <vt:lpstr>Arial</vt:lpstr>
      <vt:lpstr>Arial Unicode MS</vt:lpstr>
      <vt:lpstr>Calibri</vt:lpstr>
      <vt:lpstr>HY얕은샘물M</vt:lpstr>
      <vt:lpstr>Tahoma</vt:lpstr>
      <vt:lpstr>Times New Roman</vt:lpstr>
      <vt:lpstr>Tw Cen MT</vt:lpstr>
      <vt:lpstr>Tw Cen MT Condensed</vt:lpstr>
      <vt:lpstr>Wingdings</vt:lpstr>
      <vt:lpstr>Wingdings 3</vt:lpstr>
      <vt:lpstr>Cover and End Slide Master</vt:lpstr>
      <vt:lpstr>Contents Slide Master</vt:lpstr>
      <vt:lpstr>Section Break Slide Master</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116</cp:revision>
  <dcterms:created xsi:type="dcterms:W3CDTF">2020-01-20T05:08:25Z</dcterms:created>
  <dcterms:modified xsi:type="dcterms:W3CDTF">2021-07-15T14:04:06Z</dcterms:modified>
</cp:coreProperties>
</file>